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262" r:id="rId3"/>
    <p:sldId id="279" r:id="rId4"/>
    <p:sldId id="263" r:id="rId5"/>
    <p:sldId id="256" r:id="rId6"/>
    <p:sldId id="274" r:id="rId7"/>
    <p:sldId id="289" r:id="rId8"/>
    <p:sldId id="290" r:id="rId9"/>
    <p:sldId id="275" r:id="rId10"/>
    <p:sldId id="286" r:id="rId11"/>
    <p:sldId id="276" r:id="rId12"/>
    <p:sldId id="280" r:id="rId13"/>
    <p:sldId id="277" r:id="rId14"/>
    <p:sldId id="337" r:id="rId15"/>
    <p:sldId id="278" r:id="rId16"/>
    <p:sldId id="281" r:id="rId17"/>
    <p:sldId id="283" r:id="rId18"/>
    <p:sldId id="282" r:id="rId19"/>
    <p:sldId id="315" r:id="rId20"/>
    <p:sldId id="291" r:id="rId21"/>
    <p:sldId id="292" r:id="rId22"/>
    <p:sldId id="294" r:id="rId23"/>
    <p:sldId id="293" r:id="rId24"/>
    <p:sldId id="331" r:id="rId25"/>
    <p:sldId id="332" r:id="rId26"/>
    <p:sldId id="333" r:id="rId27"/>
    <p:sldId id="296" r:id="rId28"/>
    <p:sldId id="329" r:id="rId29"/>
    <p:sldId id="330" r:id="rId30"/>
    <p:sldId id="288" r:id="rId31"/>
    <p:sldId id="284" r:id="rId32"/>
    <p:sldId id="320" r:id="rId33"/>
    <p:sldId id="297" r:id="rId34"/>
    <p:sldId id="335" r:id="rId35"/>
    <p:sldId id="336" r:id="rId36"/>
    <p:sldId id="298" r:id="rId37"/>
    <p:sldId id="299" r:id="rId38"/>
    <p:sldId id="306" r:id="rId39"/>
    <p:sldId id="317" r:id="rId40"/>
    <p:sldId id="307" r:id="rId41"/>
    <p:sldId id="301" r:id="rId42"/>
    <p:sldId id="309" r:id="rId43"/>
    <p:sldId id="310" r:id="rId44"/>
    <p:sldId id="311" r:id="rId45"/>
    <p:sldId id="312" r:id="rId46"/>
    <p:sldId id="319" r:id="rId47"/>
    <p:sldId id="313" r:id="rId48"/>
    <p:sldId id="318" r:id="rId49"/>
    <p:sldId id="316" r:id="rId50"/>
    <p:sldId id="302" r:id="rId51"/>
    <p:sldId id="304" r:id="rId52"/>
    <p:sldId id="303" r:id="rId53"/>
    <p:sldId id="323" r:id="rId54"/>
    <p:sldId id="324" r:id="rId55"/>
    <p:sldId id="334" r:id="rId56"/>
    <p:sldId id="325" r:id="rId57"/>
    <p:sldId id="326" r:id="rId58"/>
    <p:sldId id="327" r:id="rId59"/>
    <p:sldId id="328" r:id="rId60"/>
    <p:sldId id="305" r:id="rId61"/>
    <p:sldId id="271" r:id="rId62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CDDBF"/>
    <a:srgbClr val="6C757D"/>
    <a:srgbClr val="198754"/>
    <a:srgbClr val="815C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0" d="100"/>
          <a:sy n="80" d="100"/>
        </p:scale>
        <p:origin x="126" y="606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C6C94E-8BB5-45D5-A384-2634D1922E2C}" type="datetimeFigureOut">
              <a:rPr lang="ko-KR" altLang="en-US" smtClean="0"/>
              <a:t>2023-11-26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77CD1-9209-4AFF-A77A-497FF2BE87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09781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C6C94E-8BB5-45D5-A384-2634D1922E2C}" type="datetimeFigureOut">
              <a:rPr lang="ko-KR" altLang="en-US" smtClean="0"/>
              <a:t>2023-11-26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77CD1-9209-4AFF-A77A-497FF2BE87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7717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C6C94E-8BB5-45D5-A384-2634D1922E2C}" type="datetimeFigureOut">
              <a:rPr lang="ko-KR" altLang="en-US" smtClean="0"/>
              <a:t>2023-11-26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77CD1-9209-4AFF-A77A-497FF2BE87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50580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C6C94E-8BB5-45D5-A384-2634D1922E2C}" type="datetimeFigureOut">
              <a:rPr lang="ko-KR" altLang="en-US" smtClean="0"/>
              <a:t>2023-11-26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77CD1-9209-4AFF-A77A-497FF2BE87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43400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C6C94E-8BB5-45D5-A384-2634D1922E2C}" type="datetimeFigureOut">
              <a:rPr lang="ko-KR" altLang="en-US" smtClean="0"/>
              <a:t>2023-11-26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77CD1-9209-4AFF-A77A-497FF2BE87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63733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C6C94E-8BB5-45D5-A384-2634D1922E2C}" type="datetimeFigureOut">
              <a:rPr lang="ko-KR" altLang="en-US" smtClean="0"/>
              <a:t>2023-11-26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77CD1-9209-4AFF-A77A-497FF2BE87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29329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C6C94E-8BB5-45D5-A384-2634D1922E2C}" type="datetimeFigureOut">
              <a:rPr lang="ko-KR" altLang="en-US" smtClean="0"/>
              <a:t>2023-11-26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77CD1-9209-4AFF-A77A-497FF2BE87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71921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C6C94E-8BB5-45D5-A384-2634D1922E2C}" type="datetimeFigureOut">
              <a:rPr lang="ko-KR" altLang="en-US" smtClean="0"/>
              <a:t>2023-11-26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77CD1-9209-4AFF-A77A-497FF2BE87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68188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C6C94E-8BB5-45D5-A384-2634D1922E2C}" type="datetimeFigureOut">
              <a:rPr lang="ko-KR" altLang="en-US" smtClean="0"/>
              <a:t>2023-11-26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77CD1-9209-4AFF-A77A-497FF2BE87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41899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C6C94E-8BB5-45D5-A384-2634D1922E2C}" type="datetimeFigureOut">
              <a:rPr lang="ko-KR" altLang="en-US" smtClean="0"/>
              <a:t>2023-11-26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77CD1-9209-4AFF-A77A-497FF2BE87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22536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C6C94E-8BB5-45D5-A384-2634D1922E2C}" type="datetimeFigureOut">
              <a:rPr lang="ko-KR" altLang="en-US" smtClean="0"/>
              <a:t>2023-11-26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77CD1-9209-4AFF-A77A-497FF2BE87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00622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6C94E-8BB5-45D5-A384-2634D1922E2C}" type="datetimeFigureOut">
              <a:rPr lang="ko-KR" altLang="en-US" smtClean="0"/>
              <a:t>2023-11-26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B77CD1-9209-4AFF-A77A-497FF2BE87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00242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image" Target="../media/image13.png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10" Type="http://schemas.openxmlformats.org/officeDocument/2006/relationships/image" Target="../media/image21.png"/><Relationship Id="rId4" Type="http://schemas.openxmlformats.org/officeDocument/2006/relationships/image" Target="../media/image15.jpe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DECFDE93-140D-4891-94A3-E80BEC35BC7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1746640"/>
            <a:ext cx="2448158" cy="135019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349102" y="1988840"/>
            <a:ext cx="488467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 dirty="0" err="1">
                <a:solidFill>
                  <a:srgbClr val="815C37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NoopNoop</a:t>
            </a:r>
            <a:endParaRPr lang="ko-KR" altLang="en-US" sz="6600" b="1" dirty="0">
              <a:solidFill>
                <a:srgbClr val="815C37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107504" y="116632"/>
            <a:ext cx="8928992" cy="6624736"/>
          </a:xfrm>
          <a:prstGeom prst="roundRect">
            <a:avLst>
              <a:gd name="adj" fmla="val 5548"/>
            </a:avLst>
          </a:prstGeom>
          <a:noFill/>
          <a:ln>
            <a:solidFill>
              <a:srgbClr val="815C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599BA2-9137-4DE0-8415-E65E83B904DC}"/>
              </a:ext>
            </a:extLst>
          </p:cNvPr>
          <p:cNvSpPr txBox="1"/>
          <p:nvPr/>
        </p:nvSpPr>
        <p:spPr>
          <a:xfrm>
            <a:off x="5663839" y="3068960"/>
            <a:ext cx="256993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Unicorn</a:t>
            </a:r>
            <a:endParaRPr lang="ko-KR" altLang="en-US" sz="4400" b="1" dirty="0">
              <a:solidFill>
                <a:schemeClr val="bg1">
                  <a:lumMod val="5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3A725DE-2106-41B6-967B-D967000AB6E3}"/>
              </a:ext>
            </a:extLst>
          </p:cNvPr>
          <p:cNvSpPr txBox="1"/>
          <p:nvPr/>
        </p:nvSpPr>
        <p:spPr>
          <a:xfrm>
            <a:off x="5552404" y="3705432"/>
            <a:ext cx="2747868" cy="12130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0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윤여준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 이인혜 김나영 </a:t>
            </a:r>
            <a:endParaRPr lang="en-US" altLang="ko-KR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20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박신영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 이수연 </a:t>
            </a:r>
            <a:r>
              <a:rPr lang="ko-KR" altLang="en-US" sz="20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최만경</a:t>
            </a:r>
            <a:endParaRPr lang="ko-KR" altLang="en-US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5318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DDB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09A801DE-0991-425B-A7EE-90242C83A9D4}"/>
              </a:ext>
            </a:extLst>
          </p:cNvPr>
          <p:cNvGrpSpPr/>
          <p:nvPr/>
        </p:nvGrpSpPr>
        <p:grpSpPr>
          <a:xfrm>
            <a:off x="-1620688" y="-1082997"/>
            <a:ext cx="3951716" cy="3412845"/>
            <a:chOff x="-1620688" y="-1082996"/>
            <a:chExt cx="3585241" cy="3096344"/>
          </a:xfrm>
        </p:grpSpPr>
        <p:sp>
          <p:nvSpPr>
            <p:cNvPr id="5" name="타원 4"/>
            <p:cNvSpPr/>
            <p:nvPr/>
          </p:nvSpPr>
          <p:spPr>
            <a:xfrm>
              <a:off x="-1332656" y="-897916"/>
              <a:ext cx="3168352" cy="2736304"/>
            </a:xfrm>
            <a:prstGeom prst="ellipse">
              <a:avLst/>
            </a:prstGeom>
            <a:solidFill>
              <a:srgbClr val="815C37"/>
            </a:solidFill>
            <a:ln>
              <a:solidFill>
                <a:srgbClr val="815C3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타원 5"/>
            <p:cNvSpPr/>
            <p:nvPr/>
          </p:nvSpPr>
          <p:spPr>
            <a:xfrm>
              <a:off x="-1620688" y="-1082996"/>
              <a:ext cx="3585241" cy="3096344"/>
            </a:xfrm>
            <a:prstGeom prst="ellipse">
              <a:avLst/>
            </a:prstGeom>
            <a:noFill/>
            <a:ln>
              <a:solidFill>
                <a:srgbClr val="815C3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07504" y="724634"/>
            <a:ext cx="17556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Gantt</a:t>
            </a:r>
            <a:r>
              <a:rPr lang="en-US" altLang="ko-KR" sz="20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itchFamily="18" charset="-127"/>
                <a:ea typeface="-윤고딕330" pitchFamily="18" charset="-127"/>
              </a:rPr>
              <a:t> </a:t>
            </a:r>
            <a:r>
              <a:rPr lang="en-US" altLang="ko-KR" sz="20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Chart</a:t>
            </a:r>
            <a:endParaRPr lang="ko-KR" altLang="en-US" sz="2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107504" y="116632"/>
            <a:ext cx="8928992" cy="6624736"/>
          </a:xfrm>
          <a:prstGeom prst="roundRect">
            <a:avLst>
              <a:gd name="adj" fmla="val 5548"/>
            </a:avLst>
          </a:prstGeom>
          <a:noFill/>
          <a:ln>
            <a:solidFill>
              <a:srgbClr val="815C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893" y="2420888"/>
            <a:ext cx="8380362" cy="3393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538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DDB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09A801DE-0991-425B-A7EE-90242C83A9D4}"/>
              </a:ext>
            </a:extLst>
          </p:cNvPr>
          <p:cNvGrpSpPr/>
          <p:nvPr/>
        </p:nvGrpSpPr>
        <p:grpSpPr>
          <a:xfrm>
            <a:off x="-1620688" y="-1082997"/>
            <a:ext cx="3951716" cy="3412845"/>
            <a:chOff x="-1620688" y="-1082996"/>
            <a:chExt cx="3585241" cy="3096344"/>
          </a:xfrm>
        </p:grpSpPr>
        <p:sp>
          <p:nvSpPr>
            <p:cNvPr id="5" name="타원 4"/>
            <p:cNvSpPr/>
            <p:nvPr/>
          </p:nvSpPr>
          <p:spPr>
            <a:xfrm>
              <a:off x="-1332656" y="-897916"/>
              <a:ext cx="3168352" cy="2736304"/>
            </a:xfrm>
            <a:prstGeom prst="ellipse">
              <a:avLst/>
            </a:prstGeom>
            <a:solidFill>
              <a:srgbClr val="815C37"/>
            </a:solidFill>
            <a:ln>
              <a:solidFill>
                <a:srgbClr val="815C3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타원 5"/>
            <p:cNvSpPr/>
            <p:nvPr/>
          </p:nvSpPr>
          <p:spPr>
            <a:xfrm>
              <a:off x="-1620688" y="-1082996"/>
              <a:ext cx="3585241" cy="3096344"/>
            </a:xfrm>
            <a:prstGeom prst="ellipse">
              <a:avLst/>
            </a:prstGeom>
            <a:noFill/>
            <a:ln>
              <a:solidFill>
                <a:srgbClr val="815C3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49066" y="724634"/>
            <a:ext cx="13003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개발 환경</a:t>
            </a:r>
          </a:p>
        </p:txBody>
      </p:sp>
      <p:sp>
        <p:nvSpPr>
          <p:cNvPr id="12" name="모서리가 둥근 직사각형 11"/>
          <p:cNvSpPr/>
          <p:nvPr/>
        </p:nvSpPr>
        <p:spPr>
          <a:xfrm>
            <a:off x="107504" y="116632"/>
            <a:ext cx="8928992" cy="6624736"/>
          </a:xfrm>
          <a:prstGeom prst="roundRect">
            <a:avLst>
              <a:gd name="adj" fmla="val 5548"/>
            </a:avLst>
          </a:prstGeom>
          <a:noFill/>
          <a:ln>
            <a:solidFill>
              <a:srgbClr val="815C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화살표: 오각형 2">
            <a:extLst>
              <a:ext uri="{FF2B5EF4-FFF2-40B4-BE49-F238E27FC236}">
                <a16:creationId xmlns:a16="http://schemas.microsoft.com/office/drawing/2014/main" id="{8CAAE1AD-D3A3-4462-87B3-36719BE7BD18}"/>
              </a:ext>
            </a:extLst>
          </p:cNvPr>
          <p:cNvSpPr/>
          <p:nvPr/>
        </p:nvSpPr>
        <p:spPr>
          <a:xfrm>
            <a:off x="2411760" y="564649"/>
            <a:ext cx="3456384" cy="360040"/>
          </a:xfrm>
          <a:prstGeom prst="homePlate">
            <a:avLst/>
          </a:prstGeom>
          <a:solidFill>
            <a:srgbClr val="6C757D"/>
          </a:solidFill>
          <a:ln>
            <a:solidFill>
              <a:srgbClr val="6C757D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FRONT-END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20302FD7-DE7E-4B34-ABC1-9A76EE0DD7AE}"/>
              </a:ext>
            </a:extLst>
          </p:cNvPr>
          <p:cNvGrpSpPr/>
          <p:nvPr/>
        </p:nvGrpSpPr>
        <p:grpSpPr>
          <a:xfrm>
            <a:off x="2415386" y="1189132"/>
            <a:ext cx="2024948" cy="792068"/>
            <a:chOff x="2331028" y="1196752"/>
            <a:chExt cx="2024948" cy="792068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D3FEB301-472E-429A-A8B6-EEBDE3A91776}"/>
                </a:ext>
              </a:extLst>
            </p:cNvPr>
            <p:cNvSpPr/>
            <p:nvPr/>
          </p:nvSpPr>
          <p:spPr>
            <a:xfrm>
              <a:off x="2331028" y="1196752"/>
              <a:ext cx="2024948" cy="792068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F0F36E92-03A0-4658-9412-B966D565E22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9" b="21554"/>
            <a:stretch/>
          </p:blipFill>
          <p:spPr>
            <a:xfrm>
              <a:off x="2431254" y="1236566"/>
              <a:ext cx="1824496" cy="712440"/>
            </a:xfrm>
            <a:prstGeom prst="rect">
              <a:avLst/>
            </a:prstGeom>
          </p:spPr>
        </p:pic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ECB9C2E8-B359-4AAD-94F0-0E50BDB5C5BC}"/>
              </a:ext>
            </a:extLst>
          </p:cNvPr>
          <p:cNvGrpSpPr/>
          <p:nvPr/>
        </p:nvGrpSpPr>
        <p:grpSpPr>
          <a:xfrm>
            <a:off x="4582362" y="1192212"/>
            <a:ext cx="801420" cy="792068"/>
            <a:chOff x="4498004" y="1199832"/>
            <a:chExt cx="801420" cy="79206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03329BE9-FF2D-4103-ADA9-5AF18E4CF6B0}"/>
                </a:ext>
              </a:extLst>
            </p:cNvPr>
            <p:cNvSpPr/>
            <p:nvPr/>
          </p:nvSpPr>
          <p:spPr>
            <a:xfrm>
              <a:off x="4498004" y="1199832"/>
              <a:ext cx="801420" cy="792068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EBEEEFB4-D8B3-4504-AB20-0E1A1E73EE6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42956" y="1261576"/>
              <a:ext cx="711516" cy="668580"/>
            </a:xfrm>
            <a:prstGeom prst="rect">
              <a:avLst/>
            </a:prstGeom>
          </p:spPr>
        </p:pic>
      </p:grpSp>
      <p:sp>
        <p:nvSpPr>
          <p:cNvPr id="29" name="화살표: 오각형 28">
            <a:extLst>
              <a:ext uri="{FF2B5EF4-FFF2-40B4-BE49-F238E27FC236}">
                <a16:creationId xmlns:a16="http://schemas.microsoft.com/office/drawing/2014/main" id="{839BEB6F-923E-45DF-96C5-14B5CD2FFE2A}"/>
              </a:ext>
            </a:extLst>
          </p:cNvPr>
          <p:cNvSpPr/>
          <p:nvPr/>
        </p:nvSpPr>
        <p:spPr>
          <a:xfrm>
            <a:off x="2411760" y="2505805"/>
            <a:ext cx="3456384" cy="360040"/>
          </a:xfrm>
          <a:prstGeom prst="homePlate">
            <a:avLst/>
          </a:prstGeom>
          <a:solidFill>
            <a:srgbClr val="6C757D"/>
          </a:solidFill>
          <a:ln>
            <a:solidFill>
              <a:srgbClr val="6C757D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BACK-END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C481713D-69C8-4CE3-B6CC-B551B1996C08}"/>
              </a:ext>
            </a:extLst>
          </p:cNvPr>
          <p:cNvGrpSpPr/>
          <p:nvPr/>
        </p:nvGrpSpPr>
        <p:grpSpPr>
          <a:xfrm>
            <a:off x="1115616" y="3140988"/>
            <a:ext cx="801420" cy="792068"/>
            <a:chOff x="2411760" y="3140988"/>
            <a:chExt cx="801420" cy="792068"/>
          </a:xfrm>
        </p:grpSpPr>
        <p:sp>
          <p:nvSpPr>
            <p:cNvPr id="36" name="사각형: 둥근 모서리 35">
              <a:extLst>
                <a:ext uri="{FF2B5EF4-FFF2-40B4-BE49-F238E27FC236}">
                  <a16:creationId xmlns:a16="http://schemas.microsoft.com/office/drawing/2014/main" id="{6FC6ACE7-8EF8-4901-A721-71B0F61C77EF}"/>
                </a:ext>
              </a:extLst>
            </p:cNvPr>
            <p:cNvSpPr/>
            <p:nvPr/>
          </p:nvSpPr>
          <p:spPr>
            <a:xfrm>
              <a:off x="2411760" y="3140988"/>
              <a:ext cx="801420" cy="792068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2F70C8AF-E59C-41F9-9CD8-C641AA2266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658" r="28126"/>
            <a:stretch/>
          </p:blipFill>
          <p:spPr>
            <a:xfrm>
              <a:off x="2556902" y="3193664"/>
              <a:ext cx="511136" cy="686716"/>
            </a:xfrm>
            <a:prstGeom prst="rect">
              <a:avLst/>
            </a:prstGeom>
          </p:spPr>
        </p:pic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A53ED70E-9B39-4B89-97F9-6059EA3CA551}"/>
              </a:ext>
            </a:extLst>
          </p:cNvPr>
          <p:cNvGrpSpPr/>
          <p:nvPr/>
        </p:nvGrpSpPr>
        <p:grpSpPr>
          <a:xfrm>
            <a:off x="2199104" y="3140988"/>
            <a:ext cx="801420" cy="792068"/>
            <a:chOff x="3495248" y="3140988"/>
            <a:chExt cx="801420" cy="792068"/>
          </a:xfrm>
        </p:grpSpPr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F28E7973-AB75-412B-82D8-4B5493532508}"/>
                </a:ext>
              </a:extLst>
            </p:cNvPr>
            <p:cNvSpPr/>
            <p:nvPr/>
          </p:nvSpPr>
          <p:spPr>
            <a:xfrm>
              <a:off x="3495248" y="3140988"/>
              <a:ext cx="801420" cy="792068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D553EA7F-DC4F-421C-9A07-0CADD461439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98748" y="3175866"/>
              <a:ext cx="394421" cy="722313"/>
            </a:xfrm>
            <a:prstGeom prst="rect">
              <a:avLst/>
            </a:prstGeom>
          </p:spPr>
        </p:pic>
      </p:grp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9F34199C-5C83-4E4D-BF50-803ACDE57B4C}"/>
              </a:ext>
            </a:extLst>
          </p:cNvPr>
          <p:cNvSpPr/>
          <p:nvPr/>
        </p:nvSpPr>
        <p:spPr>
          <a:xfrm>
            <a:off x="5525810" y="1189132"/>
            <a:ext cx="801420" cy="792068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id="{5AC4FB8E-CA7E-471E-A8E9-0D63936C10E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5810" y="1254580"/>
            <a:ext cx="801420" cy="661172"/>
          </a:xfrm>
          <a:prstGeom prst="rect">
            <a:avLst/>
          </a:prstGeom>
        </p:spPr>
      </p:pic>
      <p:grpSp>
        <p:nvGrpSpPr>
          <p:cNvPr id="51" name="그룹 50">
            <a:extLst>
              <a:ext uri="{FF2B5EF4-FFF2-40B4-BE49-F238E27FC236}">
                <a16:creationId xmlns:a16="http://schemas.microsoft.com/office/drawing/2014/main" id="{A668E2D1-A2B7-4B17-91E0-BB602FA66D44}"/>
              </a:ext>
            </a:extLst>
          </p:cNvPr>
          <p:cNvGrpSpPr/>
          <p:nvPr/>
        </p:nvGrpSpPr>
        <p:grpSpPr>
          <a:xfrm>
            <a:off x="3282592" y="3140988"/>
            <a:ext cx="801420" cy="792068"/>
            <a:chOff x="4578736" y="3140988"/>
            <a:chExt cx="801420" cy="792068"/>
          </a:xfrm>
        </p:grpSpPr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514D9B6D-75DB-458A-8C7F-5DD1C75575CC}"/>
                </a:ext>
              </a:extLst>
            </p:cNvPr>
            <p:cNvSpPr/>
            <p:nvPr/>
          </p:nvSpPr>
          <p:spPr>
            <a:xfrm>
              <a:off x="4578736" y="3140988"/>
              <a:ext cx="801420" cy="792068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0" name="그림 49">
              <a:extLst>
                <a:ext uri="{FF2B5EF4-FFF2-40B4-BE49-F238E27FC236}">
                  <a16:creationId xmlns:a16="http://schemas.microsoft.com/office/drawing/2014/main" id="{06EFF011-5210-42AD-89C5-32C3FC0F42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408" t="26880" r="23193" b="26080"/>
            <a:stretch/>
          </p:blipFill>
          <p:spPr>
            <a:xfrm>
              <a:off x="4620546" y="3202049"/>
              <a:ext cx="717800" cy="669947"/>
            </a:xfrm>
            <a:prstGeom prst="rect">
              <a:avLst/>
            </a:prstGeom>
          </p:spPr>
        </p:pic>
      </p:grpSp>
      <p:sp>
        <p:nvSpPr>
          <p:cNvPr id="52" name="화살표: 오각형 51">
            <a:extLst>
              <a:ext uri="{FF2B5EF4-FFF2-40B4-BE49-F238E27FC236}">
                <a16:creationId xmlns:a16="http://schemas.microsoft.com/office/drawing/2014/main" id="{0DE92724-72AD-4914-889C-1D805ED3E275}"/>
              </a:ext>
            </a:extLst>
          </p:cNvPr>
          <p:cNvSpPr/>
          <p:nvPr/>
        </p:nvSpPr>
        <p:spPr>
          <a:xfrm>
            <a:off x="2411760" y="4446961"/>
            <a:ext cx="3456384" cy="360040"/>
          </a:xfrm>
          <a:prstGeom prst="homePlate">
            <a:avLst/>
          </a:prstGeom>
          <a:solidFill>
            <a:srgbClr val="6C757D"/>
          </a:solidFill>
          <a:ln>
            <a:solidFill>
              <a:srgbClr val="6C757D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TOOLS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DA4DB237-41C2-4DC9-97D5-B93A8601C86A}"/>
              </a:ext>
            </a:extLst>
          </p:cNvPr>
          <p:cNvSpPr/>
          <p:nvPr/>
        </p:nvSpPr>
        <p:spPr>
          <a:xfrm>
            <a:off x="2411760" y="5082144"/>
            <a:ext cx="801420" cy="792068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645B51F3-BDE2-476D-9691-603703336E0A}"/>
              </a:ext>
            </a:extLst>
          </p:cNvPr>
          <p:cNvSpPr/>
          <p:nvPr/>
        </p:nvSpPr>
        <p:spPr>
          <a:xfrm>
            <a:off x="3495248" y="5082144"/>
            <a:ext cx="801420" cy="792068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252F7A89-B1DF-4AEB-88DC-80AF0C772355}"/>
              </a:ext>
            </a:extLst>
          </p:cNvPr>
          <p:cNvSpPr/>
          <p:nvPr/>
        </p:nvSpPr>
        <p:spPr>
          <a:xfrm>
            <a:off x="4575368" y="5071271"/>
            <a:ext cx="801420" cy="792068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DA620073-E204-40C8-A27C-9D8E3961877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5268" y="5170976"/>
            <a:ext cx="614404" cy="614404"/>
          </a:xfrm>
          <a:prstGeom prst="rect">
            <a:avLst/>
          </a:prstGeom>
        </p:spPr>
      </p:pic>
      <p:pic>
        <p:nvPicPr>
          <p:cNvPr id="65" name="그림 64">
            <a:extLst>
              <a:ext uri="{FF2B5EF4-FFF2-40B4-BE49-F238E27FC236}">
                <a16:creationId xmlns:a16="http://schemas.microsoft.com/office/drawing/2014/main" id="{6FA1CBEE-CF65-4EF2-B464-E299C5952CE8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09" b="9322"/>
          <a:stretch/>
        </p:blipFill>
        <p:spPr>
          <a:xfrm>
            <a:off x="3587573" y="5152083"/>
            <a:ext cx="616771" cy="652190"/>
          </a:xfrm>
          <a:prstGeom prst="rect">
            <a:avLst/>
          </a:prstGeom>
        </p:spPr>
      </p:pic>
      <p:sp>
        <p:nvSpPr>
          <p:cNvPr id="66" name="사각형: 둥근 모서리 65">
            <a:extLst>
              <a:ext uri="{FF2B5EF4-FFF2-40B4-BE49-F238E27FC236}">
                <a16:creationId xmlns:a16="http://schemas.microsoft.com/office/drawing/2014/main" id="{627A6918-9FF7-41BB-B1CE-363BAD6693DC}"/>
              </a:ext>
            </a:extLst>
          </p:cNvPr>
          <p:cNvSpPr/>
          <p:nvPr/>
        </p:nvSpPr>
        <p:spPr>
          <a:xfrm>
            <a:off x="5663068" y="5082144"/>
            <a:ext cx="801420" cy="792068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사각형: 둥근 모서리 66">
            <a:extLst>
              <a:ext uri="{FF2B5EF4-FFF2-40B4-BE49-F238E27FC236}">
                <a16:creationId xmlns:a16="http://schemas.microsoft.com/office/drawing/2014/main" id="{8F2936DA-0892-4F75-80A8-E1704094C20F}"/>
              </a:ext>
            </a:extLst>
          </p:cNvPr>
          <p:cNvSpPr/>
          <p:nvPr/>
        </p:nvSpPr>
        <p:spPr>
          <a:xfrm>
            <a:off x="6745267" y="5082144"/>
            <a:ext cx="861908" cy="792068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9" name="그림 68">
            <a:extLst>
              <a:ext uri="{FF2B5EF4-FFF2-40B4-BE49-F238E27FC236}">
                <a16:creationId xmlns:a16="http://schemas.microsoft.com/office/drawing/2014/main" id="{7881C4A3-6A55-43D9-A7A9-D48F4B1FFD9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0544" y="5235340"/>
            <a:ext cx="971354" cy="485677"/>
          </a:xfrm>
          <a:prstGeom prst="rect">
            <a:avLst/>
          </a:prstGeom>
        </p:spPr>
      </p:pic>
      <p:pic>
        <p:nvPicPr>
          <p:cNvPr id="71" name="그림 70">
            <a:extLst>
              <a:ext uri="{FF2B5EF4-FFF2-40B4-BE49-F238E27FC236}">
                <a16:creationId xmlns:a16="http://schemas.microsoft.com/office/drawing/2014/main" id="{278EA298-EABA-423C-AFA3-8A19D9751659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6100" y="5115688"/>
            <a:ext cx="715357" cy="724981"/>
          </a:xfrm>
          <a:prstGeom prst="rect">
            <a:avLst/>
          </a:prstGeom>
        </p:spPr>
      </p:pic>
      <p:pic>
        <p:nvPicPr>
          <p:cNvPr id="73" name="그림 72">
            <a:extLst>
              <a:ext uri="{FF2B5EF4-FFF2-40B4-BE49-F238E27FC236}">
                <a16:creationId xmlns:a16="http://schemas.microsoft.com/office/drawing/2014/main" id="{5BAE4661-643D-467F-B24D-A8CD819E9E8E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96" t="12282" r="12546"/>
          <a:stretch/>
        </p:blipFill>
        <p:spPr>
          <a:xfrm>
            <a:off x="4702631" y="5104001"/>
            <a:ext cx="546894" cy="726608"/>
          </a:xfrm>
          <a:prstGeom prst="rect">
            <a:avLst/>
          </a:prstGeom>
        </p:spPr>
      </p:pic>
      <p:grpSp>
        <p:nvGrpSpPr>
          <p:cNvPr id="4" name="그룹 3"/>
          <p:cNvGrpSpPr/>
          <p:nvPr/>
        </p:nvGrpSpPr>
        <p:grpSpPr>
          <a:xfrm>
            <a:off x="7757082" y="3140988"/>
            <a:ext cx="1135398" cy="792068"/>
            <a:chOff x="5655476" y="3134362"/>
            <a:chExt cx="1135398" cy="792068"/>
          </a:xfrm>
        </p:grpSpPr>
        <p:sp>
          <p:nvSpPr>
            <p:cNvPr id="40" name="사각형: 둥근 모서리 33">
              <a:extLst>
                <a:ext uri="{FF2B5EF4-FFF2-40B4-BE49-F238E27FC236}">
                  <a16:creationId xmlns:a16="http://schemas.microsoft.com/office/drawing/2014/main" id="{514D9B6D-75DB-458A-8C7F-5DD1C75575CC}"/>
                </a:ext>
              </a:extLst>
            </p:cNvPr>
            <p:cNvSpPr/>
            <p:nvPr/>
          </p:nvSpPr>
          <p:spPr>
            <a:xfrm>
              <a:off x="5655476" y="3134362"/>
              <a:ext cx="1135398" cy="792068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26" name="Picture 2" descr="Apache Tiles™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07762" y="3410000"/>
              <a:ext cx="1011104" cy="2432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" name="그룹 7"/>
          <p:cNvGrpSpPr/>
          <p:nvPr/>
        </p:nvGrpSpPr>
        <p:grpSpPr>
          <a:xfrm>
            <a:off x="4366080" y="3140988"/>
            <a:ext cx="801420" cy="792068"/>
            <a:chOff x="7065967" y="3116524"/>
            <a:chExt cx="801420" cy="792068"/>
          </a:xfrm>
        </p:grpSpPr>
        <p:sp>
          <p:nvSpPr>
            <p:cNvPr id="47" name="사각형: 둥근 모서리 36">
              <a:extLst>
                <a:ext uri="{FF2B5EF4-FFF2-40B4-BE49-F238E27FC236}">
                  <a16:creationId xmlns:a16="http://schemas.microsoft.com/office/drawing/2014/main" id="{F28E7973-AB75-412B-82D8-4B5493532508}"/>
                </a:ext>
              </a:extLst>
            </p:cNvPr>
            <p:cNvSpPr/>
            <p:nvPr/>
          </p:nvSpPr>
          <p:spPr>
            <a:xfrm>
              <a:off x="7065967" y="3116524"/>
              <a:ext cx="801420" cy="792068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28" name="Picture 4" descr="https://miro.medium.com/v2/resize:fit:400/0*DLIa64lieTR28HMu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98588" y="3272441"/>
              <a:ext cx="736179" cy="5134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그룹 13"/>
          <p:cNvGrpSpPr/>
          <p:nvPr/>
        </p:nvGrpSpPr>
        <p:grpSpPr>
          <a:xfrm>
            <a:off x="6432189" y="3140988"/>
            <a:ext cx="1135398" cy="792068"/>
            <a:chOff x="6790874" y="3043581"/>
            <a:chExt cx="1135398" cy="792068"/>
          </a:xfrm>
        </p:grpSpPr>
        <p:sp>
          <p:nvSpPr>
            <p:cNvPr id="59" name="사각형: 둥근 모서리 33">
              <a:extLst>
                <a:ext uri="{FF2B5EF4-FFF2-40B4-BE49-F238E27FC236}">
                  <a16:creationId xmlns:a16="http://schemas.microsoft.com/office/drawing/2014/main" id="{514D9B6D-75DB-458A-8C7F-5DD1C75575CC}"/>
                </a:ext>
              </a:extLst>
            </p:cNvPr>
            <p:cNvSpPr/>
            <p:nvPr/>
          </p:nvSpPr>
          <p:spPr>
            <a:xfrm>
              <a:off x="6790874" y="3043581"/>
              <a:ext cx="1135398" cy="792068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32" name="Picture 8" descr="File:Apache Maven logo.svg"/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37734" y="3307873"/>
              <a:ext cx="1041678" cy="2634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그룹 15"/>
          <p:cNvGrpSpPr/>
          <p:nvPr/>
        </p:nvGrpSpPr>
        <p:grpSpPr>
          <a:xfrm>
            <a:off x="5422948" y="3142062"/>
            <a:ext cx="801420" cy="792068"/>
            <a:chOff x="6962967" y="2050014"/>
            <a:chExt cx="801420" cy="792068"/>
          </a:xfrm>
        </p:grpSpPr>
        <p:sp>
          <p:nvSpPr>
            <p:cNvPr id="64" name="사각형: 둥근 모서리 36">
              <a:extLst>
                <a:ext uri="{FF2B5EF4-FFF2-40B4-BE49-F238E27FC236}">
                  <a16:creationId xmlns:a16="http://schemas.microsoft.com/office/drawing/2014/main" id="{F28E7973-AB75-412B-82D8-4B5493532508}"/>
                </a:ext>
              </a:extLst>
            </p:cNvPr>
            <p:cNvSpPr/>
            <p:nvPr/>
          </p:nvSpPr>
          <p:spPr>
            <a:xfrm>
              <a:off x="6962967" y="2050014"/>
              <a:ext cx="801420" cy="792068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36" name="Picture 12" descr="post-thumbnail"/>
            <p:cNvPicPr>
              <a:picLocks noChangeAspect="1" noChangeArrowheads="1"/>
            </p:cNvPicPr>
            <p:nvPr/>
          </p:nvPicPr>
          <p:blipFill rotWithShape="1"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398" t="413" r="22411" b="-413"/>
            <a:stretch/>
          </p:blipFill>
          <p:spPr bwMode="auto">
            <a:xfrm>
              <a:off x="7039641" y="2132821"/>
              <a:ext cx="648072" cy="6264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316682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2708920"/>
          </a:xfrm>
          <a:prstGeom prst="rect">
            <a:avLst/>
          </a:prstGeom>
          <a:solidFill>
            <a:srgbClr val="815C37"/>
          </a:solidFill>
          <a:ln>
            <a:solidFill>
              <a:srgbClr val="815C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4149080"/>
            <a:ext cx="9144000" cy="2708920"/>
          </a:xfrm>
          <a:prstGeom prst="rect">
            <a:avLst/>
          </a:prstGeom>
          <a:solidFill>
            <a:srgbClr val="815C37"/>
          </a:solidFill>
          <a:ln>
            <a:solidFill>
              <a:srgbClr val="815C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5649170" y="3557983"/>
            <a:ext cx="32816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815C37"/>
                </a:solidFill>
                <a:latin typeface="-윤고딕330" pitchFamily="18" charset="-127"/>
                <a:ea typeface="-윤고딕330" pitchFamily="18" charset="-127"/>
              </a:rPr>
              <a:t>프로젝트 규모 및 구조</a:t>
            </a:r>
            <a:endParaRPr lang="ko-KR" altLang="en-US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815C37"/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80542" y="2235705"/>
            <a:ext cx="1159292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800" dirty="0">
                <a:solidFill>
                  <a:srgbClr val="815C37"/>
                </a:solidFill>
                <a:latin typeface="-윤고딕330" pitchFamily="18" charset="-127"/>
                <a:ea typeface="-윤고딕330" pitchFamily="18" charset="-127"/>
              </a:rPr>
              <a:t>2</a:t>
            </a:r>
            <a:endParaRPr lang="ko-KR" altLang="en-US" sz="13800" dirty="0">
              <a:solidFill>
                <a:srgbClr val="815C37"/>
              </a:solidFill>
              <a:latin typeface="-윤고딕330" pitchFamily="18" charset="-127"/>
              <a:ea typeface="-윤고딕33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18712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DDB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09A801DE-0991-425B-A7EE-90242C83A9D4}"/>
              </a:ext>
            </a:extLst>
          </p:cNvPr>
          <p:cNvGrpSpPr/>
          <p:nvPr/>
        </p:nvGrpSpPr>
        <p:grpSpPr>
          <a:xfrm>
            <a:off x="-1620688" y="-1082997"/>
            <a:ext cx="3951716" cy="3412845"/>
            <a:chOff x="-1620688" y="-1082996"/>
            <a:chExt cx="3585241" cy="3096344"/>
          </a:xfrm>
        </p:grpSpPr>
        <p:sp>
          <p:nvSpPr>
            <p:cNvPr id="5" name="타원 4"/>
            <p:cNvSpPr/>
            <p:nvPr/>
          </p:nvSpPr>
          <p:spPr>
            <a:xfrm>
              <a:off x="-1332656" y="-897916"/>
              <a:ext cx="3168352" cy="2736304"/>
            </a:xfrm>
            <a:prstGeom prst="ellipse">
              <a:avLst/>
            </a:prstGeom>
            <a:solidFill>
              <a:srgbClr val="815C37"/>
            </a:solidFill>
            <a:ln>
              <a:solidFill>
                <a:srgbClr val="815C3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타원 5"/>
            <p:cNvSpPr/>
            <p:nvPr/>
          </p:nvSpPr>
          <p:spPr>
            <a:xfrm>
              <a:off x="-1620688" y="-1082996"/>
              <a:ext cx="3585241" cy="3096344"/>
            </a:xfrm>
            <a:prstGeom prst="ellipse">
              <a:avLst/>
            </a:prstGeom>
            <a:noFill/>
            <a:ln>
              <a:solidFill>
                <a:srgbClr val="815C3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49066" y="724634"/>
            <a:ext cx="164660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프로젝트 </a:t>
            </a:r>
            <a:endParaRPr lang="en-US" altLang="ko-KR" sz="2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규모 및 구조</a:t>
            </a:r>
            <a:endParaRPr lang="en-US" altLang="ko-KR" sz="2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107504" y="116632"/>
            <a:ext cx="8928992" cy="6624736"/>
          </a:xfrm>
          <a:prstGeom prst="roundRect">
            <a:avLst>
              <a:gd name="adj" fmla="val 5548"/>
            </a:avLst>
          </a:prstGeom>
          <a:noFill/>
          <a:ln>
            <a:solidFill>
              <a:srgbClr val="815C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558C1A63-22E2-439F-AA3B-E258E4C763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0419466"/>
              </p:ext>
            </p:extLst>
          </p:nvPr>
        </p:nvGraphicFramePr>
        <p:xfrm>
          <a:off x="1331640" y="2367270"/>
          <a:ext cx="6840760" cy="28619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66339">
                  <a:extLst>
                    <a:ext uri="{9D8B030D-6E8A-4147-A177-3AD203B41FA5}">
                      <a16:colId xmlns:a16="http://schemas.microsoft.com/office/drawing/2014/main" val="1177440297"/>
                    </a:ext>
                  </a:extLst>
                </a:gridCol>
                <a:gridCol w="2366109">
                  <a:extLst>
                    <a:ext uri="{9D8B030D-6E8A-4147-A177-3AD203B41FA5}">
                      <a16:colId xmlns:a16="http://schemas.microsoft.com/office/drawing/2014/main" val="3113182734"/>
                    </a:ext>
                  </a:extLst>
                </a:gridCol>
                <a:gridCol w="2808312">
                  <a:extLst>
                    <a:ext uri="{9D8B030D-6E8A-4147-A177-3AD203B41FA5}">
                      <a16:colId xmlns:a16="http://schemas.microsoft.com/office/drawing/2014/main" val="2080573304"/>
                    </a:ext>
                  </a:extLst>
                </a:gridCol>
              </a:tblGrid>
              <a:tr h="5161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Language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Files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Percentage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00857084"/>
                  </a:ext>
                </a:extLst>
              </a:tr>
              <a:tr h="5161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Java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32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23%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91692594"/>
                  </a:ext>
                </a:extLst>
              </a:tr>
              <a:tr h="5161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JavaScript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32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23%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89187145"/>
                  </a:ext>
                </a:extLst>
              </a:tr>
              <a:tr h="3987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err="1">
                          <a:solidFill>
                            <a:schemeClr val="tx1"/>
                          </a:solidFill>
                        </a:rPr>
                        <a:t>Css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32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23%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7179015"/>
                  </a:ext>
                </a:extLst>
              </a:tr>
              <a:tr h="3987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JSP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41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31%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4398437"/>
                  </a:ext>
                </a:extLst>
              </a:tr>
              <a:tr h="5161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Total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bg1"/>
                          </a:solidFill>
                        </a:rPr>
                        <a:t>137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bg1"/>
                          </a:solidFill>
                        </a:rPr>
                        <a:t>100%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26884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55481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DDB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t="10852"/>
          <a:stretch/>
        </p:blipFill>
        <p:spPr>
          <a:xfrm>
            <a:off x="335560" y="116632"/>
            <a:ext cx="8425426" cy="6612704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09A801DE-0991-425B-A7EE-90242C83A9D4}"/>
              </a:ext>
            </a:extLst>
          </p:cNvPr>
          <p:cNvGrpSpPr/>
          <p:nvPr/>
        </p:nvGrpSpPr>
        <p:grpSpPr>
          <a:xfrm>
            <a:off x="-1620688" y="-1082997"/>
            <a:ext cx="3951716" cy="3412845"/>
            <a:chOff x="-1620688" y="-1082996"/>
            <a:chExt cx="3585241" cy="3096344"/>
          </a:xfrm>
        </p:grpSpPr>
        <p:sp>
          <p:nvSpPr>
            <p:cNvPr id="5" name="타원 4"/>
            <p:cNvSpPr/>
            <p:nvPr/>
          </p:nvSpPr>
          <p:spPr>
            <a:xfrm>
              <a:off x="-1332656" y="-897916"/>
              <a:ext cx="3168352" cy="2736304"/>
            </a:xfrm>
            <a:prstGeom prst="ellipse">
              <a:avLst/>
            </a:prstGeom>
            <a:solidFill>
              <a:srgbClr val="815C37"/>
            </a:solidFill>
            <a:ln>
              <a:solidFill>
                <a:srgbClr val="815C3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타원 5"/>
            <p:cNvSpPr/>
            <p:nvPr/>
          </p:nvSpPr>
          <p:spPr>
            <a:xfrm>
              <a:off x="-1620688" y="-1082996"/>
              <a:ext cx="3585241" cy="3096344"/>
            </a:xfrm>
            <a:prstGeom prst="ellipse">
              <a:avLst/>
            </a:prstGeom>
            <a:noFill/>
            <a:ln>
              <a:solidFill>
                <a:srgbClr val="815C3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49066" y="724634"/>
            <a:ext cx="164660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프로젝트 </a:t>
            </a:r>
            <a:endParaRPr lang="en-US" altLang="ko-KR" sz="2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규모 및 구조</a:t>
            </a:r>
            <a:endParaRPr lang="en-US" altLang="ko-KR" sz="2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107504" y="116632"/>
            <a:ext cx="8928992" cy="6624736"/>
          </a:xfrm>
          <a:prstGeom prst="roundRect">
            <a:avLst>
              <a:gd name="adj" fmla="val 5548"/>
            </a:avLst>
          </a:prstGeom>
          <a:noFill/>
          <a:ln>
            <a:solidFill>
              <a:srgbClr val="815C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5077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DDB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664" y="1392996"/>
            <a:ext cx="7380016" cy="5116370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09A801DE-0991-425B-A7EE-90242C83A9D4}"/>
              </a:ext>
            </a:extLst>
          </p:cNvPr>
          <p:cNvGrpSpPr/>
          <p:nvPr/>
        </p:nvGrpSpPr>
        <p:grpSpPr>
          <a:xfrm>
            <a:off x="-1620688" y="-1082997"/>
            <a:ext cx="3951716" cy="3412845"/>
            <a:chOff x="-1620688" y="-1082996"/>
            <a:chExt cx="3585241" cy="3096344"/>
          </a:xfrm>
        </p:grpSpPr>
        <p:sp>
          <p:nvSpPr>
            <p:cNvPr id="5" name="타원 4"/>
            <p:cNvSpPr/>
            <p:nvPr/>
          </p:nvSpPr>
          <p:spPr>
            <a:xfrm>
              <a:off x="-1332656" y="-897916"/>
              <a:ext cx="3168352" cy="2736304"/>
            </a:xfrm>
            <a:prstGeom prst="ellipse">
              <a:avLst/>
            </a:prstGeom>
            <a:solidFill>
              <a:srgbClr val="815C37"/>
            </a:solidFill>
            <a:ln>
              <a:solidFill>
                <a:srgbClr val="815C3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타원 5"/>
            <p:cNvSpPr/>
            <p:nvPr/>
          </p:nvSpPr>
          <p:spPr>
            <a:xfrm>
              <a:off x="-1620688" y="-1082996"/>
              <a:ext cx="3585241" cy="3096344"/>
            </a:xfrm>
            <a:prstGeom prst="ellipse">
              <a:avLst/>
            </a:prstGeom>
            <a:noFill/>
            <a:ln>
              <a:solidFill>
                <a:srgbClr val="815C3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49066" y="724634"/>
            <a:ext cx="164660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프로젝트 </a:t>
            </a:r>
            <a:endParaRPr lang="en-US" altLang="ko-KR" sz="2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규모 및 구조</a:t>
            </a:r>
            <a:endParaRPr lang="en-US" altLang="ko-KR" sz="2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107504" y="116632"/>
            <a:ext cx="8928992" cy="6624736"/>
          </a:xfrm>
          <a:prstGeom prst="roundRect">
            <a:avLst>
              <a:gd name="adj" fmla="val 5548"/>
            </a:avLst>
          </a:prstGeom>
          <a:noFill/>
          <a:ln>
            <a:solidFill>
              <a:srgbClr val="815C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494C20-6633-4373-AF4E-7F994ABBE50F}"/>
              </a:ext>
            </a:extLst>
          </p:cNvPr>
          <p:cNvSpPr txBox="1"/>
          <p:nvPr/>
        </p:nvSpPr>
        <p:spPr>
          <a:xfrm>
            <a:off x="2648502" y="332656"/>
            <a:ext cx="4759636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500" b="1" dirty="0">
                <a:solidFill>
                  <a:srgbClr val="198754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GIT </a:t>
            </a:r>
            <a:r>
              <a:rPr lang="en-US" altLang="ko-KR" sz="3500" b="1" dirty="0" smtClean="0">
                <a:solidFill>
                  <a:srgbClr val="198754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COMMITS : </a:t>
            </a:r>
            <a:r>
              <a:rPr lang="en-US" altLang="ko-KR" sz="3500" b="1" dirty="0" smtClean="0">
                <a:solidFill>
                  <a:srgbClr val="198754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271</a:t>
            </a:r>
            <a:endParaRPr lang="ko-KR" altLang="en-US" sz="3500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50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2708920"/>
          </a:xfrm>
          <a:prstGeom prst="rect">
            <a:avLst/>
          </a:prstGeom>
          <a:solidFill>
            <a:srgbClr val="815C37"/>
          </a:solidFill>
          <a:ln>
            <a:solidFill>
              <a:srgbClr val="815C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4149080"/>
            <a:ext cx="9144000" cy="2708920"/>
          </a:xfrm>
          <a:prstGeom prst="rect">
            <a:avLst/>
          </a:prstGeom>
          <a:solidFill>
            <a:srgbClr val="815C37"/>
          </a:solidFill>
          <a:ln>
            <a:solidFill>
              <a:srgbClr val="815C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5649170" y="3632175"/>
            <a:ext cx="2140330" cy="507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815C37"/>
                </a:solidFill>
                <a:latin typeface="-윤고딕330" pitchFamily="18" charset="-127"/>
                <a:ea typeface="-윤고딕330" pitchFamily="18" charset="-127"/>
              </a:rPr>
              <a:t>프로젝트 시연</a:t>
            </a:r>
            <a:endParaRPr lang="ko-KR" altLang="en-US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815C37"/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80542" y="2222181"/>
            <a:ext cx="1159292" cy="2437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800" dirty="0">
                <a:solidFill>
                  <a:srgbClr val="815C37"/>
                </a:solidFill>
                <a:latin typeface="-윤고딕330" pitchFamily="18" charset="-127"/>
                <a:ea typeface="-윤고딕330" pitchFamily="18" charset="-127"/>
              </a:rPr>
              <a:t>3</a:t>
            </a:r>
            <a:endParaRPr lang="ko-KR" altLang="en-US" sz="13800" dirty="0">
              <a:solidFill>
                <a:srgbClr val="815C37"/>
              </a:solidFill>
              <a:latin typeface="-윤고딕330" pitchFamily="18" charset="-127"/>
              <a:ea typeface="-윤고딕33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78453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DDB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>
            <a:off x="-1620688" y="-1082996"/>
            <a:ext cx="3585241" cy="3096344"/>
            <a:chOff x="-1620688" y="-1082996"/>
            <a:chExt cx="3585241" cy="3096344"/>
          </a:xfrm>
        </p:grpSpPr>
        <p:sp>
          <p:nvSpPr>
            <p:cNvPr id="5" name="타원 4"/>
            <p:cNvSpPr/>
            <p:nvPr/>
          </p:nvSpPr>
          <p:spPr>
            <a:xfrm>
              <a:off x="-1332656" y="-897916"/>
              <a:ext cx="3168352" cy="2736304"/>
            </a:xfrm>
            <a:prstGeom prst="ellipse">
              <a:avLst/>
            </a:prstGeom>
            <a:solidFill>
              <a:srgbClr val="815C37"/>
            </a:solidFill>
            <a:ln>
              <a:solidFill>
                <a:srgbClr val="815C3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타원 5"/>
            <p:cNvSpPr/>
            <p:nvPr/>
          </p:nvSpPr>
          <p:spPr>
            <a:xfrm>
              <a:off x="-1620688" y="-1082996"/>
              <a:ext cx="3585241" cy="3096344"/>
            </a:xfrm>
            <a:prstGeom prst="ellipse">
              <a:avLst/>
            </a:prstGeom>
            <a:noFill/>
            <a:ln>
              <a:solidFill>
                <a:srgbClr val="815C3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모서리가 둥근 직사각형 11"/>
          <p:cNvSpPr/>
          <p:nvPr/>
        </p:nvSpPr>
        <p:spPr>
          <a:xfrm>
            <a:off x="107504" y="116632"/>
            <a:ext cx="8928992" cy="6624736"/>
          </a:xfrm>
          <a:prstGeom prst="roundRect">
            <a:avLst>
              <a:gd name="adj" fmla="val 5548"/>
            </a:avLst>
          </a:prstGeom>
          <a:noFill/>
          <a:ln>
            <a:solidFill>
              <a:srgbClr val="815C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5907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2708920"/>
          </a:xfrm>
          <a:prstGeom prst="rect">
            <a:avLst/>
          </a:prstGeom>
          <a:solidFill>
            <a:srgbClr val="815C37"/>
          </a:solidFill>
          <a:ln>
            <a:solidFill>
              <a:srgbClr val="815C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4149080"/>
            <a:ext cx="9144000" cy="2708920"/>
          </a:xfrm>
          <a:prstGeom prst="rect">
            <a:avLst/>
          </a:prstGeom>
          <a:solidFill>
            <a:srgbClr val="815C37"/>
          </a:solidFill>
          <a:ln>
            <a:solidFill>
              <a:srgbClr val="815C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5649170" y="3548255"/>
            <a:ext cx="16209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815C37"/>
                </a:solidFill>
                <a:latin typeface="-윤고딕330" pitchFamily="18" charset="-127"/>
                <a:ea typeface="-윤고딕330" pitchFamily="18" charset="-127"/>
              </a:rPr>
              <a:t> </a:t>
            </a:r>
            <a:r>
              <a:rPr lang="ko-KR" altLang="en-US" sz="24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815C37"/>
                </a:solidFill>
                <a:latin typeface="-윤고딕330" pitchFamily="18" charset="-127"/>
                <a:ea typeface="-윤고딕330" pitchFamily="18" charset="-127"/>
              </a:rPr>
              <a:t>팀원 소개</a:t>
            </a:r>
            <a:endParaRPr lang="ko-KR" altLang="en-US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815C37"/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80542" y="2225977"/>
            <a:ext cx="1159292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800" dirty="0">
                <a:solidFill>
                  <a:srgbClr val="815C37"/>
                </a:solidFill>
                <a:latin typeface="-윤고딕330" pitchFamily="18" charset="-127"/>
                <a:ea typeface="-윤고딕330" pitchFamily="18" charset="-127"/>
              </a:rPr>
              <a:t>4</a:t>
            </a:r>
            <a:endParaRPr lang="ko-KR" altLang="en-US" sz="13800" dirty="0">
              <a:solidFill>
                <a:srgbClr val="815C37"/>
              </a:solidFill>
              <a:latin typeface="-윤고딕330" pitchFamily="18" charset="-127"/>
              <a:ea typeface="-윤고딕33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78752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DDB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모서리가 둥근 직사각형 11"/>
          <p:cNvSpPr/>
          <p:nvPr/>
        </p:nvSpPr>
        <p:spPr>
          <a:xfrm>
            <a:off x="107504" y="116632"/>
            <a:ext cx="8928992" cy="6624736"/>
          </a:xfrm>
          <a:prstGeom prst="roundRect">
            <a:avLst>
              <a:gd name="adj" fmla="val 5548"/>
            </a:avLst>
          </a:prstGeom>
          <a:noFill/>
          <a:ln>
            <a:solidFill>
              <a:srgbClr val="815C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EBA6BEAD-EF73-43D6-8364-68085B533CE7}"/>
              </a:ext>
            </a:extLst>
          </p:cNvPr>
          <p:cNvGrpSpPr/>
          <p:nvPr/>
        </p:nvGrpSpPr>
        <p:grpSpPr>
          <a:xfrm>
            <a:off x="3444298" y="708175"/>
            <a:ext cx="2379552" cy="1769243"/>
            <a:chOff x="2696504" y="723653"/>
            <a:chExt cx="2379552" cy="1769243"/>
          </a:xfrm>
        </p:grpSpPr>
        <p:sp>
          <p:nvSpPr>
            <p:cNvPr id="15" name="사각형: 둥근 모서리 9">
              <a:extLst>
                <a:ext uri="{FF2B5EF4-FFF2-40B4-BE49-F238E27FC236}">
                  <a16:creationId xmlns:a16="http://schemas.microsoft.com/office/drawing/2014/main" id="{2ED31E2C-1C55-40AE-AAB5-BE6A4A405984}"/>
                </a:ext>
              </a:extLst>
            </p:cNvPr>
            <p:cNvSpPr/>
            <p:nvPr/>
          </p:nvSpPr>
          <p:spPr>
            <a:xfrm>
              <a:off x="2696504" y="868650"/>
              <a:ext cx="2379552" cy="1624246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endParaRPr lang="en-US" altLang="ko-KR" sz="1600" dirty="0" smtClean="0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600" dirty="0" err="1" smtClean="0">
                  <a:latin typeface="HY견고딕" panose="02030600000101010101" pitchFamily="18" charset="-127"/>
                  <a:ea typeface="HY견고딕" panose="02030600000101010101" pitchFamily="18" charset="-127"/>
                </a:rPr>
                <a:t>제품목록</a:t>
              </a:r>
              <a:r>
                <a:rPr lang="ko-KR" altLang="en-US" sz="1600" dirty="0" smtClean="0">
                  <a:latin typeface="HY견고딕" panose="02030600000101010101" pitchFamily="18" charset="-127"/>
                  <a:ea typeface="HY견고딕" panose="02030600000101010101" pitchFamily="18" charset="-127"/>
                </a:rPr>
                <a:t> </a:t>
              </a:r>
              <a:r>
                <a:rPr lang="ko-KR" altLang="en-US" sz="1600" dirty="0" smtClean="0">
                  <a:latin typeface="HY견고딕" panose="02030600000101010101" pitchFamily="18" charset="-127"/>
                  <a:ea typeface="HY견고딕" panose="02030600000101010101" pitchFamily="18" charset="-127"/>
                </a:rPr>
                <a:t>페이지</a:t>
              </a:r>
              <a:endParaRPr lang="en-US" altLang="ko-KR" sz="1600" dirty="0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600" dirty="0" err="1" smtClean="0">
                  <a:latin typeface="HY견고딕" panose="02030600000101010101" pitchFamily="18" charset="-127"/>
                  <a:ea typeface="HY견고딕" panose="02030600000101010101" pitchFamily="18" charset="-127"/>
                </a:rPr>
                <a:t>베스트목록</a:t>
              </a:r>
              <a:r>
                <a:rPr lang="ko-KR" altLang="en-US" sz="1600" dirty="0" smtClean="0">
                  <a:latin typeface="HY견고딕" panose="02030600000101010101" pitchFamily="18" charset="-127"/>
                  <a:ea typeface="HY견고딕" panose="02030600000101010101" pitchFamily="18" charset="-127"/>
                </a:rPr>
                <a:t> </a:t>
              </a:r>
              <a:r>
                <a:rPr lang="ko-KR" altLang="en-US" sz="1600" dirty="0" smtClean="0">
                  <a:latin typeface="HY견고딕" panose="02030600000101010101" pitchFamily="18" charset="-127"/>
                  <a:ea typeface="HY견고딕" panose="02030600000101010101" pitchFamily="18" charset="-127"/>
                </a:rPr>
                <a:t>페이지</a:t>
              </a:r>
              <a:endParaRPr lang="en-US" altLang="ko-KR" sz="1600" dirty="0" smtClean="0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600" dirty="0" smtClean="0">
                  <a:latin typeface="HY견고딕" panose="02030600000101010101" pitchFamily="18" charset="-127"/>
                  <a:ea typeface="HY견고딕" panose="02030600000101010101" pitchFamily="18" charset="-127"/>
                </a:rPr>
                <a:t>관리자 페이지</a:t>
              </a:r>
              <a:endParaRPr lang="en-US" altLang="ko-KR" sz="1600" dirty="0" smtClean="0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16" name="사각형: 둥근 위쪽 모서리 14">
              <a:extLst>
                <a:ext uri="{FF2B5EF4-FFF2-40B4-BE49-F238E27FC236}">
                  <a16:creationId xmlns:a16="http://schemas.microsoft.com/office/drawing/2014/main" id="{9B54CF7F-FAE9-48FE-8B11-76C72E26D4C3}"/>
                </a:ext>
              </a:extLst>
            </p:cNvPr>
            <p:cNvSpPr/>
            <p:nvPr/>
          </p:nvSpPr>
          <p:spPr>
            <a:xfrm>
              <a:off x="2696504" y="723653"/>
              <a:ext cx="2379552" cy="47697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 err="1" smtClean="0">
                  <a:solidFill>
                    <a:schemeClr val="bg1"/>
                  </a:solidFill>
                </a:rPr>
                <a:t>최만경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EBA6BEAD-EF73-43D6-8364-68085B533CE7}"/>
              </a:ext>
            </a:extLst>
          </p:cNvPr>
          <p:cNvGrpSpPr/>
          <p:nvPr/>
        </p:nvGrpSpPr>
        <p:grpSpPr>
          <a:xfrm>
            <a:off x="6349044" y="708175"/>
            <a:ext cx="2379552" cy="1769243"/>
            <a:chOff x="2696504" y="723653"/>
            <a:chExt cx="2379552" cy="1769243"/>
          </a:xfrm>
        </p:grpSpPr>
        <p:sp>
          <p:nvSpPr>
            <p:cNvPr id="18" name="사각형: 둥근 모서리 9">
              <a:extLst>
                <a:ext uri="{FF2B5EF4-FFF2-40B4-BE49-F238E27FC236}">
                  <a16:creationId xmlns:a16="http://schemas.microsoft.com/office/drawing/2014/main" id="{2ED31E2C-1C55-40AE-AAB5-BE6A4A405984}"/>
                </a:ext>
              </a:extLst>
            </p:cNvPr>
            <p:cNvSpPr/>
            <p:nvPr/>
          </p:nvSpPr>
          <p:spPr>
            <a:xfrm>
              <a:off x="2696504" y="868650"/>
              <a:ext cx="2379552" cy="1624246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ko-KR" altLang="en-US" sz="1600" dirty="0" smtClean="0">
                  <a:latin typeface="HY견고딕" panose="02030600000101010101" pitchFamily="18" charset="-127"/>
                  <a:ea typeface="HY견고딕" panose="02030600000101010101" pitchFamily="18" charset="-127"/>
                </a:rPr>
                <a:t>제품 상세 </a:t>
              </a:r>
              <a:r>
                <a:rPr lang="ko-KR" altLang="en-US" sz="1600" dirty="0" smtClean="0">
                  <a:latin typeface="HY견고딕" panose="02030600000101010101" pitchFamily="18" charset="-127"/>
                  <a:ea typeface="HY견고딕" panose="02030600000101010101" pitchFamily="18" charset="-127"/>
                </a:rPr>
                <a:t>페이지</a:t>
              </a:r>
              <a:endParaRPr lang="en-US" altLang="ko-KR" sz="1600" dirty="0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  <a:p>
              <a:pPr>
                <a:lnSpc>
                  <a:spcPct val="200000"/>
                </a:lnSpc>
              </a:pPr>
              <a:r>
                <a:rPr lang="ko-KR" altLang="en-US" sz="1600" dirty="0" smtClean="0">
                  <a:latin typeface="HY견고딕" panose="02030600000101010101" pitchFamily="18" charset="-127"/>
                  <a:ea typeface="HY견고딕" panose="02030600000101010101" pitchFamily="18" charset="-127"/>
                </a:rPr>
                <a:t>스토리보드</a:t>
              </a:r>
              <a:endParaRPr lang="en-US" altLang="ko-KR" sz="1600" dirty="0" smtClean="0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19" name="사각형: 둥근 위쪽 모서리 14">
              <a:extLst>
                <a:ext uri="{FF2B5EF4-FFF2-40B4-BE49-F238E27FC236}">
                  <a16:creationId xmlns:a16="http://schemas.microsoft.com/office/drawing/2014/main" id="{9B54CF7F-FAE9-48FE-8B11-76C72E26D4C3}"/>
                </a:ext>
              </a:extLst>
            </p:cNvPr>
            <p:cNvSpPr/>
            <p:nvPr/>
          </p:nvSpPr>
          <p:spPr>
            <a:xfrm>
              <a:off x="2696504" y="723653"/>
              <a:ext cx="2379552" cy="47697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b="1" smtClean="0">
                  <a:solidFill>
                    <a:schemeClr val="bg1"/>
                  </a:solidFill>
                </a:rPr>
                <a:t>김나영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EBA6BEAD-EF73-43D6-8364-68085B533CE7}"/>
              </a:ext>
            </a:extLst>
          </p:cNvPr>
          <p:cNvGrpSpPr/>
          <p:nvPr/>
        </p:nvGrpSpPr>
        <p:grpSpPr>
          <a:xfrm>
            <a:off x="586125" y="3068960"/>
            <a:ext cx="2379552" cy="1769243"/>
            <a:chOff x="2696504" y="723653"/>
            <a:chExt cx="2379552" cy="1769243"/>
          </a:xfrm>
        </p:grpSpPr>
        <p:sp>
          <p:nvSpPr>
            <p:cNvPr id="21" name="사각형: 둥근 모서리 9">
              <a:extLst>
                <a:ext uri="{FF2B5EF4-FFF2-40B4-BE49-F238E27FC236}">
                  <a16:creationId xmlns:a16="http://schemas.microsoft.com/office/drawing/2014/main" id="{2ED31E2C-1C55-40AE-AAB5-BE6A4A405984}"/>
                </a:ext>
              </a:extLst>
            </p:cNvPr>
            <p:cNvSpPr/>
            <p:nvPr/>
          </p:nvSpPr>
          <p:spPr>
            <a:xfrm>
              <a:off x="2696504" y="868650"/>
              <a:ext cx="2379552" cy="1624246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en-US" altLang="ko-KR" sz="1600" dirty="0" smtClean="0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600" dirty="0" smtClean="0">
                  <a:latin typeface="HY견고딕" panose="02030600000101010101" pitchFamily="18" charset="-127"/>
                  <a:ea typeface="HY견고딕" panose="02030600000101010101" pitchFamily="18" charset="-127"/>
                </a:rPr>
                <a:t>FAQ</a:t>
              </a:r>
              <a:r>
                <a:rPr lang="en-US" altLang="ko-KR" sz="1600" dirty="0" smtClean="0">
                  <a:latin typeface="HY견고딕" panose="02030600000101010101" pitchFamily="18" charset="-127"/>
                  <a:ea typeface="HY견고딕" panose="02030600000101010101" pitchFamily="18" charset="-127"/>
                </a:rPr>
                <a:t> </a:t>
              </a:r>
              <a:r>
                <a:rPr lang="ko-KR" altLang="en-US" sz="1600" dirty="0" smtClean="0">
                  <a:latin typeface="HY견고딕" panose="02030600000101010101" pitchFamily="18" charset="-127"/>
                  <a:ea typeface="HY견고딕" panose="02030600000101010101" pitchFamily="18" charset="-127"/>
                </a:rPr>
                <a:t>페이지</a:t>
              </a:r>
              <a:endParaRPr lang="en-US" altLang="ko-KR" sz="1600" dirty="0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600" dirty="0" smtClean="0">
                  <a:latin typeface="HY견고딕" panose="02030600000101010101" pitchFamily="18" charset="-127"/>
                  <a:ea typeface="HY견고딕" panose="02030600000101010101" pitchFamily="18" charset="-127"/>
                </a:rPr>
                <a:t>상품 </a:t>
              </a:r>
              <a:r>
                <a:rPr lang="en-US" altLang="ko-KR" sz="1600" dirty="0" err="1" smtClean="0">
                  <a:latin typeface="HY견고딕" panose="02030600000101010101" pitchFamily="18" charset="-127"/>
                  <a:ea typeface="HY견고딕" panose="02030600000101010101" pitchFamily="18" charset="-127"/>
                </a:rPr>
                <a:t>QnA</a:t>
              </a:r>
              <a:r>
                <a:rPr lang="en-US" altLang="ko-KR" sz="1600" dirty="0" smtClean="0">
                  <a:latin typeface="HY견고딕" panose="02030600000101010101" pitchFamily="18" charset="-127"/>
                  <a:ea typeface="HY견고딕" panose="02030600000101010101" pitchFamily="18" charset="-127"/>
                </a:rPr>
                <a:t> </a:t>
              </a:r>
              <a:r>
                <a:rPr lang="ko-KR" altLang="en-US" sz="1600" dirty="0" smtClean="0">
                  <a:latin typeface="HY견고딕" panose="02030600000101010101" pitchFamily="18" charset="-127"/>
                  <a:ea typeface="HY견고딕" panose="02030600000101010101" pitchFamily="18" charset="-127"/>
                </a:rPr>
                <a:t>페이지</a:t>
              </a:r>
              <a:endParaRPr lang="en-US" altLang="ko-KR" sz="1600" dirty="0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600" dirty="0" smtClean="0">
                  <a:latin typeface="HY견고딕" panose="02030600000101010101" pitchFamily="18" charset="-127"/>
                  <a:ea typeface="HY견고딕" panose="02030600000101010101" pitchFamily="18" charset="-127"/>
                </a:rPr>
                <a:t>장바구니 페이지</a:t>
              </a:r>
              <a:endParaRPr lang="en-US" altLang="ko-KR" sz="1600" dirty="0" smtClean="0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22" name="사각형: 둥근 위쪽 모서리 14">
              <a:extLst>
                <a:ext uri="{FF2B5EF4-FFF2-40B4-BE49-F238E27FC236}">
                  <a16:creationId xmlns:a16="http://schemas.microsoft.com/office/drawing/2014/main" id="{9B54CF7F-FAE9-48FE-8B11-76C72E26D4C3}"/>
                </a:ext>
              </a:extLst>
            </p:cNvPr>
            <p:cNvSpPr/>
            <p:nvPr/>
          </p:nvSpPr>
          <p:spPr>
            <a:xfrm>
              <a:off x="2696504" y="723653"/>
              <a:ext cx="2379552" cy="47697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 smtClean="0">
                  <a:solidFill>
                    <a:schemeClr val="bg1"/>
                  </a:solidFill>
                </a:rPr>
                <a:t>박신영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EBA6BEAD-EF73-43D6-8364-68085B533CE7}"/>
              </a:ext>
            </a:extLst>
          </p:cNvPr>
          <p:cNvGrpSpPr/>
          <p:nvPr/>
        </p:nvGrpSpPr>
        <p:grpSpPr>
          <a:xfrm>
            <a:off x="3444298" y="3068960"/>
            <a:ext cx="2379552" cy="1769243"/>
            <a:chOff x="2696504" y="723653"/>
            <a:chExt cx="2379552" cy="1769243"/>
          </a:xfrm>
        </p:grpSpPr>
        <p:sp>
          <p:nvSpPr>
            <p:cNvPr id="24" name="사각형: 둥근 모서리 9">
              <a:extLst>
                <a:ext uri="{FF2B5EF4-FFF2-40B4-BE49-F238E27FC236}">
                  <a16:creationId xmlns:a16="http://schemas.microsoft.com/office/drawing/2014/main" id="{2ED31E2C-1C55-40AE-AAB5-BE6A4A405984}"/>
                </a:ext>
              </a:extLst>
            </p:cNvPr>
            <p:cNvSpPr/>
            <p:nvPr/>
          </p:nvSpPr>
          <p:spPr>
            <a:xfrm>
              <a:off x="2696504" y="868650"/>
              <a:ext cx="2379552" cy="1624246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ko-KR" altLang="en-US" sz="1600" dirty="0" smtClean="0">
                  <a:latin typeface="HY견고딕" panose="02030600000101010101" pitchFamily="18" charset="-127"/>
                  <a:ea typeface="HY견고딕" panose="02030600000101010101" pitchFamily="18" charset="-127"/>
                </a:rPr>
                <a:t>메인</a:t>
              </a:r>
              <a:r>
                <a:rPr lang="en-US" altLang="ko-KR" sz="1600" dirty="0" smtClean="0">
                  <a:latin typeface="HY견고딕" panose="02030600000101010101" pitchFamily="18" charset="-127"/>
                  <a:ea typeface="HY견고딕" panose="02030600000101010101" pitchFamily="18" charset="-127"/>
                </a:rPr>
                <a:t>(</a:t>
              </a:r>
              <a:r>
                <a:rPr lang="ko-KR" altLang="en-US" sz="1600" dirty="0" smtClean="0">
                  <a:latin typeface="HY견고딕" panose="02030600000101010101" pitchFamily="18" charset="-127"/>
                  <a:ea typeface="HY견고딕" panose="02030600000101010101" pitchFamily="18" charset="-127"/>
                </a:rPr>
                <a:t>헤더</a:t>
              </a:r>
              <a:r>
                <a:rPr lang="en-US" altLang="ko-KR" sz="1600" dirty="0" smtClean="0">
                  <a:latin typeface="HY견고딕" panose="02030600000101010101" pitchFamily="18" charset="-127"/>
                  <a:ea typeface="HY견고딕" panose="02030600000101010101" pitchFamily="18" charset="-127"/>
                </a:rPr>
                <a:t>, </a:t>
              </a:r>
              <a:r>
                <a:rPr lang="ko-KR" altLang="en-US" sz="1600" dirty="0" err="1" smtClean="0">
                  <a:latin typeface="HY견고딕" panose="02030600000101010101" pitchFamily="18" charset="-127"/>
                  <a:ea typeface="HY견고딕" panose="02030600000101010101" pitchFamily="18" charset="-127"/>
                </a:rPr>
                <a:t>푸터</a:t>
              </a:r>
              <a:r>
                <a:rPr lang="en-US" altLang="ko-KR" sz="1600" dirty="0" smtClean="0">
                  <a:latin typeface="HY견고딕" panose="02030600000101010101" pitchFamily="18" charset="-127"/>
                  <a:ea typeface="HY견고딕" panose="02030600000101010101" pitchFamily="18" charset="-127"/>
                </a:rPr>
                <a:t>)</a:t>
              </a:r>
              <a:endParaRPr lang="en-US" altLang="ko-KR" sz="1600" dirty="0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  <a:p>
              <a:pPr>
                <a:lnSpc>
                  <a:spcPct val="200000"/>
                </a:lnSpc>
              </a:pPr>
              <a:r>
                <a:rPr lang="ko-KR" altLang="en-US" sz="1600" dirty="0" smtClean="0">
                  <a:latin typeface="HY견고딕" panose="02030600000101010101" pitchFamily="18" charset="-127"/>
                  <a:ea typeface="HY견고딕" panose="02030600000101010101" pitchFamily="18" charset="-127"/>
                </a:rPr>
                <a:t>결제 </a:t>
              </a:r>
              <a:r>
                <a:rPr lang="ko-KR" altLang="en-US" sz="1600" dirty="0" smtClean="0">
                  <a:latin typeface="HY견고딕" panose="02030600000101010101" pitchFamily="18" charset="-127"/>
                  <a:ea typeface="HY견고딕" panose="02030600000101010101" pitchFamily="18" charset="-127"/>
                </a:rPr>
                <a:t>페이지</a:t>
              </a:r>
              <a:r>
                <a:rPr lang="en-US" altLang="ko-KR" sz="1600" dirty="0" smtClean="0">
                  <a:latin typeface="HY견고딕" panose="02030600000101010101" pitchFamily="18" charset="-127"/>
                  <a:ea typeface="HY견고딕" panose="02030600000101010101" pitchFamily="18" charset="-127"/>
                </a:rPr>
                <a:t>, </a:t>
              </a:r>
              <a:r>
                <a:rPr lang="ko-KR" altLang="en-US" sz="1600" dirty="0" smtClean="0">
                  <a:latin typeface="HY견고딕" panose="02030600000101010101" pitchFamily="18" charset="-127"/>
                  <a:ea typeface="HY견고딕" panose="02030600000101010101" pitchFamily="18" charset="-127"/>
                </a:rPr>
                <a:t>리뷰</a:t>
              </a:r>
              <a:endParaRPr lang="en-US" altLang="ko-KR" sz="1600" dirty="0" smtClean="0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25" name="사각형: 둥근 위쪽 모서리 14">
              <a:extLst>
                <a:ext uri="{FF2B5EF4-FFF2-40B4-BE49-F238E27FC236}">
                  <a16:creationId xmlns:a16="http://schemas.microsoft.com/office/drawing/2014/main" id="{9B54CF7F-FAE9-48FE-8B11-76C72E26D4C3}"/>
                </a:ext>
              </a:extLst>
            </p:cNvPr>
            <p:cNvSpPr/>
            <p:nvPr/>
          </p:nvSpPr>
          <p:spPr>
            <a:xfrm>
              <a:off x="2696504" y="723653"/>
              <a:ext cx="2379552" cy="47697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 err="1" smtClean="0">
                  <a:solidFill>
                    <a:schemeClr val="bg1"/>
                  </a:solidFill>
                </a:rPr>
                <a:t>윤여준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EBA6BEAD-EF73-43D6-8364-68085B533CE7}"/>
              </a:ext>
            </a:extLst>
          </p:cNvPr>
          <p:cNvGrpSpPr/>
          <p:nvPr/>
        </p:nvGrpSpPr>
        <p:grpSpPr>
          <a:xfrm>
            <a:off x="586125" y="708175"/>
            <a:ext cx="2379552" cy="1769243"/>
            <a:chOff x="2696504" y="723653"/>
            <a:chExt cx="2379552" cy="1769243"/>
          </a:xfrm>
        </p:grpSpPr>
        <p:sp>
          <p:nvSpPr>
            <p:cNvPr id="27" name="사각형: 둥근 모서리 9">
              <a:extLst>
                <a:ext uri="{FF2B5EF4-FFF2-40B4-BE49-F238E27FC236}">
                  <a16:creationId xmlns:a16="http://schemas.microsoft.com/office/drawing/2014/main" id="{2ED31E2C-1C55-40AE-AAB5-BE6A4A405984}"/>
                </a:ext>
              </a:extLst>
            </p:cNvPr>
            <p:cNvSpPr/>
            <p:nvPr/>
          </p:nvSpPr>
          <p:spPr>
            <a:xfrm>
              <a:off x="2696504" y="868650"/>
              <a:ext cx="2379552" cy="1624246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ko-KR" altLang="en-US" sz="1600" dirty="0" smtClean="0">
                  <a:latin typeface="HY견고딕" panose="02030600000101010101" pitchFamily="18" charset="-127"/>
                  <a:ea typeface="HY견고딕" panose="02030600000101010101" pitchFamily="18" charset="-127"/>
                </a:rPr>
                <a:t>로그인 페이지</a:t>
              </a:r>
              <a:endParaRPr lang="en-US" altLang="ko-KR" sz="1600" dirty="0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  <a:p>
              <a:pPr>
                <a:lnSpc>
                  <a:spcPct val="200000"/>
                </a:lnSpc>
              </a:pPr>
              <a:r>
                <a:rPr lang="ko-KR" altLang="en-US" sz="1600" dirty="0" smtClean="0">
                  <a:latin typeface="HY견고딕" panose="02030600000101010101" pitchFamily="18" charset="-127"/>
                  <a:ea typeface="HY견고딕" panose="02030600000101010101" pitchFamily="18" charset="-127"/>
                </a:rPr>
                <a:t>회원가입 페이지</a:t>
              </a:r>
              <a:endParaRPr lang="en-US" altLang="ko-KR" sz="1600" dirty="0" smtClean="0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28" name="사각형: 둥근 위쪽 모서리 14">
              <a:extLst>
                <a:ext uri="{FF2B5EF4-FFF2-40B4-BE49-F238E27FC236}">
                  <a16:creationId xmlns:a16="http://schemas.microsoft.com/office/drawing/2014/main" id="{9B54CF7F-FAE9-48FE-8B11-76C72E26D4C3}"/>
                </a:ext>
              </a:extLst>
            </p:cNvPr>
            <p:cNvSpPr/>
            <p:nvPr/>
          </p:nvSpPr>
          <p:spPr>
            <a:xfrm>
              <a:off x="2696504" y="723653"/>
              <a:ext cx="2379552" cy="47697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 smtClean="0">
                  <a:solidFill>
                    <a:schemeClr val="bg1"/>
                  </a:solidFill>
                </a:rPr>
                <a:t>이수연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EBA6BEAD-EF73-43D6-8364-68085B533CE7}"/>
              </a:ext>
            </a:extLst>
          </p:cNvPr>
          <p:cNvGrpSpPr/>
          <p:nvPr/>
        </p:nvGrpSpPr>
        <p:grpSpPr>
          <a:xfrm>
            <a:off x="6349044" y="3068960"/>
            <a:ext cx="2379552" cy="1769243"/>
            <a:chOff x="2696504" y="723653"/>
            <a:chExt cx="2379552" cy="1769243"/>
          </a:xfrm>
        </p:grpSpPr>
        <p:sp>
          <p:nvSpPr>
            <p:cNvPr id="30" name="사각형: 둥근 모서리 9">
              <a:extLst>
                <a:ext uri="{FF2B5EF4-FFF2-40B4-BE49-F238E27FC236}">
                  <a16:creationId xmlns:a16="http://schemas.microsoft.com/office/drawing/2014/main" id="{2ED31E2C-1C55-40AE-AAB5-BE6A4A405984}"/>
                </a:ext>
              </a:extLst>
            </p:cNvPr>
            <p:cNvSpPr/>
            <p:nvPr/>
          </p:nvSpPr>
          <p:spPr>
            <a:xfrm>
              <a:off x="2696504" y="868650"/>
              <a:ext cx="2379552" cy="1624246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ko-KR" altLang="en-US" sz="1600" dirty="0" err="1" smtClean="0">
                  <a:latin typeface="HY견고딕" panose="02030600000101010101" pitchFamily="18" charset="-127"/>
                  <a:ea typeface="HY견고딕" panose="02030600000101010101" pitchFamily="18" charset="-127"/>
                </a:rPr>
                <a:t>마이페이지</a:t>
              </a:r>
              <a:endParaRPr lang="en-US" altLang="ko-KR" sz="1600" dirty="0" smtClean="0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  <a:p>
              <a:pPr>
                <a:lnSpc>
                  <a:spcPct val="200000"/>
                </a:lnSpc>
              </a:pPr>
              <a:r>
                <a:rPr lang="ko-KR" altLang="en-US" sz="1600" dirty="0" smtClean="0">
                  <a:latin typeface="HY견고딕" panose="02030600000101010101" pitchFamily="18" charset="-127"/>
                  <a:ea typeface="HY견고딕" panose="02030600000101010101" pitchFamily="18" charset="-127"/>
                </a:rPr>
                <a:t>위시리스트 페이지</a:t>
              </a:r>
              <a:endParaRPr lang="en-US" altLang="ko-KR" sz="1600" dirty="0" smtClean="0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31" name="사각형: 둥근 위쪽 모서리 14">
              <a:extLst>
                <a:ext uri="{FF2B5EF4-FFF2-40B4-BE49-F238E27FC236}">
                  <a16:creationId xmlns:a16="http://schemas.microsoft.com/office/drawing/2014/main" id="{9B54CF7F-FAE9-48FE-8B11-76C72E26D4C3}"/>
                </a:ext>
              </a:extLst>
            </p:cNvPr>
            <p:cNvSpPr/>
            <p:nvPr/>
          </p:nvSpPr>
          <p:spPr>
            <a:xfrm>
              <a:off x="2696504" y="723653"/>
              <a:ext cx="2379552" cy="47697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 smtClean="0">
                  <a:solidFill>
                    <a:schemeClr val="bg1"/>
                  </a:solidFill>
                </a:rPr>
                <a:t>이인혜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8031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C04B937D-E938-4D53-AC46-51D5EA1D4A22}"/>
              </a:ext>
            </a:extLst>
          </p:cNvPr>
          <p:cNvSpPr/>
          <p:nvPr/>
        </p:nvSpPr>
        <p:spPr>
          <a:xfrm>
            <a:off x="4097011" y="125510"/>
            <a:ext cx="4942885" cy="6618210"/>
          </a:xfrm>
          <a:custGeom>
            <a:avLst/>
            <a:gdLst>
              <a:gd name="connsiteX0" fmla="*/ 0 w 4939041"/>
              <a:gd name="connsiteY0" fmla="*/ 823190 h 6624736"/>
              <a:gd name="connsiteX1" fmla="*/ 823190 w 4939041"/>
              <a:gd name="connsiteY1" fmla="*/ 0 h 6624736"/>
              <a:gd name="connsiteX2" fmla="*/ 4115851 w 4939041"/>
              <a:gd name="connsiteY2" fmla="*/ 0 h 6624736"/>
              <a:gd name="connsiteX3" fmla="*/ 4939041 w 4939041"/>
              <a:gd name="connsiteY3" fmla="*/ 823190 h 6624736"/>
              <a:gd name="connsiteX4" fmla="*/ 4939041 w 4939041"/>
              <a:gd name="connsiteY4" fmla="*/ 5801546 h 6624736"/>
              <a:gd name="connsiteX5" fmla="*/ 4115851 w 4939041"/>
              <a:gd name="connsiteY5" fmla="*/ 6624736 h 6624736"/>
              <a:gd name="connsiteX6" fmla="*/ 823190 w 4939041"/>
              <a:gd name="connsiteY6" fmla="*/ 6624736 h 6624736"/>
              <a:gd name="connsiteX7" fmla="*/ 0 w 4939041"/>
              <a:gd name="connsiteY7" fmla="*/ 5801546 h 6624736"/>
              <a:gd name="connsiteX8" fmla="*/ 0 w 4939041"/>
              <a:gd name="connsiteY8" fmla="*/ 823190 h 6624736"/>
              <a:gd name="connsiteX0" fmla="*/ 0 w 4942441"/>
              <a:gd name="connsiteY0" fmla="*/ 823190 h 6624736"/>
              <a:gd name="connsiteX1" fmla="*/ 823190 w 4942441"/>
              <a:gd name="connsiteY1" fmla="*/ 0 h 6624736"/>
              <a:gd name="connsiteX2" fmla="*/ 4550857 w 4942441"/>
              <a:gd name="connsiteY2" fmla="*/ 17756 h 6624736"/>
              <a:gd name="connsiteX3" fmla="*/ 4939041 w 4942441"/>
              <a:gd name="connsiteY3" fmla="*/ 823190 h 6624736"/>
              <a:gd name="connsiteX4" fmla="*/ 4939041 w 4942441"/>
              <a:gd name="connsiteY4" fmla="*/ 5801546 h 6624736"/>
              <a:gd name="connsiteX5" fmla="*/ 4115851 w 4942441"/>
              <a:gd name="connsiteY5" fmla="*/ 6624736 h 6624736"/>
              <a:gd name="connsiteX6" fmla="*/ 823190 w 4942441"/>
              <a:gd name="connsiteY6" fmla="*/ 6624736 h 6624736"/>
              <a:gd name="connsiteX7" fmla="*/ 0 w 4942441"/>
              <a:gd name="connsiteY7" fmla="*/ 5801546 h 6624736"/>
              <a:gd name="connsiteX8" fmla="*/ 0 w 4942441"/>
              <a:gd name="connsiteY8" fmla="*/ 823190 h 6624736"/>
              <a:gd name="connsiteX0" fmla="*/ 444 w 4942885"/>
              <a:gd name="connsiteY0" fmla="*/ 814313 h 6615859"/>
              <a:gd name="connsiteX1" fmla="*/ 424139 w 4942885"/>
              <a:gd name="connsiteY1" fmla="*/ 0 h 6615859"/>
              <a:gd name="connsiteX2" fmla="*/ 4551301 w 4942885"/>
              <a:gd name="connsiteY2" fmla="*/ 8879 h 6615859"/>
              <a:gd name="connsiteX3" fmla="*/ 4939485 w 4942885"/>
              <a:gd name="connsiteY3" fmla="*/ 814313 h 6615859"/>
              <a:gd name="connsiteX4" fmla="*/ 4939485 w 4942885"/>
              <a:gd name="connsiteY4" fmla="*/ 5792669 h 6615859"/>
              <a:gd name="connsiteX5" fmla="*/ 4116295 w 4942885"/>
              <a:gd name="connsiteY5" fmla="*/ 6615859 h 6615859"/>
              <a:gd name="connsiteX6" fmla="*/ 823634 w 4942885"/>
              <a:gd name="connsiteY6" fmla="*/ 6615859 h 6615859"/>
              <a:gd name="connsiteX7" fmla="*/ 444 w 4942885"/>
              <a:gd name="connsiteY7" fmla="*/ 5792669 h 6615859"/>
              <a:gd name="connsiteX8" fmla="*/ 444 w 4942885"/>
              <a:gd name="connsiteY8" fmla="*/ 814313 h 6615859"/>
              <a:gd name="connsiteX0" fmla="*/ 444 w 4942885"/>
              <a:gd name="connsiteY0" fmla="*/ 814313 h 6615859"/>
              <a:gd name="connsiteX1" fmla="*/ 424139 w 4942885"/>
              <a:gd name="connsiteY1" fmla="*/ 0 h 6615859"/>
              <a:gd name="connsiteX2" fmla="*/ 4551301 w 4942885"/>
              <a:gd name="connsiteY2" fmla="*/ 8879 h 6615859"/>
              <a:gd name="connsiteX3" fmla="*/ 4939485 w 4942885"/>
              <a:gd name="connsiteY3" fmla="*/ 814313 h 6615859"/>
              <a:gd name="connsiteX4" fmla="*/ 4939485 w 4942885"/>
              <a:gd name="connsiteY4" fmla="*/ 5792669 h 6615859"/>
              <a:gd name="connsiteX5" fmla="*/ 4116295 w 4942885"/>
              <a:gd name="connsiteY5" fmla="*/ 6615859 h 6615859"/>
              <a:gd name="connsiteX6" fmla="*/ 823634 w 4942885"/>
              <a:gd name="connsiteY6" fmla="*/ 6615859 h 6615859"/>
              <a:gd name="connsiteX7" fmla="*/ 444 w 4942885"/>
              <a:gd name="connsiteY7" fmla="*/ 6121143 h 6615859"/>
              <a:gd name="connsiteX8" fmla="*/ 444 w 4942885"/>
              <a:gd name="connsiteY8" fmla="*/ 814313 h 6615859"/>
              <a:gd name="connsiteX0" fmla="*/ 444 w 4942885"/>
              <a:gd name="connsiteY0" fmla="*/ 814313 h 6618210"/>
              <a:gd name="connsiteX1" fmla="*/ 424139 w 4942885"/>
              <a:gd name="connsiteY1" fmla="*/ 0 h 6618210"/>
              <a:gd name="connsiteX2" fmla="*/ 4551301 w 4942885"/>
              <a:gd name="connsiteY2" fmla="*/ 8879 h 6618210"/>
              <a:gd name="connsiteX3" fmla="*/ 4939485 w 4942885"/>
              <a:gd name="connsiteY3" fmla="*/ 814313 h 6618210"/>
              <a:gd name="connsiteX4" fmla="*/ 4930608 w 4942885"/>
              <a:gd name="connsiteY4" fmla="*/ 6218797 h 6618210"/>
              <a:gd name="connsiteX5" fmla="*/ 4116295 w 4942885"/>
              <a:gd name="connsiteY5" fmla="*/ 6615859 h 6618210"/>
              <a:gd name="connsiteX6" fmla="*/ 823634 w 4942885"/>
              <a:gd name="connsiteY6" fmla="*/ 6615859 h 6618210"/>
              <a:gd name="connsiteX7" fmla="*/ 444 w 4942885"/>
              <a:gd name="connsiteY7" fmla="*/ 6121143 h 6618210"/>
              <a:gd name="connsiteX8" fmla="*/ 444 w 4942885"/>
              <a:gd name="connsiteY8" fmla="*/ 814313 h 6618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942885" h="6618210">
                <a:moveTo>
                  <a:pt x="444" y="814313"/>
                </a:moveTo>
                <a:cubicBezTo>
                  <a:pt x="444" y="359678"/>
                  <a:pt x="-30496" y="0"/>
                  <a:pt x="424139" y="0"/>
                </a:cubicBezTo>
                <a:lnTo>
                  <a:pt x="4551301" y="8879"/>
                </a:lnTo>
                <a:cubicBezTo>
                  <a:pt x="5005936" y="8879"/>
                  <a:pt x="4939485" y="359678"/>
                  <a:pt x="4939485" y="814313"/>
                </a:cubicBezTo>
                <a:lnTo>
                  <a:pt x="4930608" y="6218797"/>
                </a:lnTo>
                <a:cubicBezTo>
                  <a:pt x="4930608" y="6673432"/>
                  <a:pt x="4570930" y="6615859"/>
                  <a:pt x="4116295" y="6615859"/>
                </a:cubicBezTo>
                <a:lnTo>
                  <a:pt x="823634" y="6615859"/>
                </a:lnTo>
                <a:cubicBezTo>
                  <a:pt x="368999" y="6615859"/>
                  <a:pt x="444" y="6575778"/>
                  <a:pt x="444" y="6121143"/>
                </a:cubicBezTo>
                <a:lnTo>
                  <a:pt x="444" y="814313"/>
                </a:lnTo>
                <a:close/>
              </a:path>
            </a:pathLst>
          </a:custGeom>
          <a:solidFill>
            <a:srgbClr val="815C37"/>
          </a:solidFill>
          <a:ln>
            <a:solidFill>
              <a:srgbClr val="815C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95536" y="4397333"/>
            <a:ext cx="3541354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815C37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CONTENT</a:t>
            </a:r>
            <a:endParaRPr lang="ko-KR" altLang="en-US" sz="5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815C37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345554" y="276617"/>
            <a:ext cx="22701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01. </a:t>
            </a:r>
            <a:r>
              <a:rPr lang="ko-KR" altLang="en-US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프로젝트 소개</a:t>
            </a:r>
          </a:p>
        </p:txBody>
      </p:sp>
      <p:sp>
        <p:nvSpPr>
          <p:cNvPr id="21" name="모서리가 둥근 직사각형 20"/>
          <p:cNvSpPr/>
          <p:nvPr/>
        </p:nvSpPr>
        <p:spPr>
          <a:xfrm>
            <a:off x="107504" y="116632"/>
            <a:ext cx="8928992" cy="6624736"/>
          </a:xfrm>
          <a:prstGeom prst="roundRect">
            <a:avLst>
              <a:gd name="adj" fmla="val 5548"/>
            </a:avLst>
          </a:prstGeom>
          <a:noFill/>
          <a:ln>
            <a:solidFill>
              <a:srgbClr val="815C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139D0A7-E230-47ED-8548-16A6302E19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456" y="476672"/>
            <a:ext cx="2438400" cy="2438400"/>
          </a:xfrm>
          <a:prstGeom prst="rect">
            <a:avLst/>
          </a:prstGeom>
        </p:spPr>
      </p:pic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2046920-DCD0-446C-A00A-D3D7D1C5EADE}"/>
              </a:ext>
            </a:extLst>
          </p:cNvPr>
          <p:cNvCxnSpPr>
            <a:cxnSpLocks/>
          </p:cNvCxnSpPr>
          <p:nvPr/>
        </p:nvCxnSpPr>
        <p:spPr>
          <a:xfrm>
            <a:off x="4932040" y="105402"/>
            <a:ext cx="0" cy="4274414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DB48731B-70F0-4283-8159-A75E306FDEFE}"/>
              </a:ext>
            </a:extLst>
          </p:cNvPr>
          <p:cNvSpPr txBox="1"/>
          <p:nvPr/>
        </p:nvSpPr>
        <p:spPr>
          <a:xfrm>
            <a:off x="5345554" y="1218044"/>
            <a:ext cx="31902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02. </a:t>
            </a:r>
            <a:r>
              <a:rPr lang="ko-KR" altLang="en-US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프로젝트 규모 및 구조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ED1F9A4-3D77-43E9-B25F-9D79B43DB3CE}"/>
              </a:ext>
            </a:extLst>
          </p:cNvPr>
          <p:cNvSpPr txBox="1"/>
          <p:nvPr/>
        </p:nvSpPr>
        <p:spPr>
          <a:xfrm>
            <a:off x="5345554" y="2159471"/>
            <a:ext cx="22701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03. </a:t>
            </a:r>
            <a:r>
              <a:rPr lang="ko-KR" altLang="en-US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프로젝트 시연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0D1BCDC-D3AC-4329-8098-10D5131B6DAC}"/>
              </a:ext>
            </a:extLst>
          </p:cNvPr>
          <p:cNvSpPr txBox="1"/>
          <p:nvPr/>
        </p:nvSpPr>
        <p:spPr>
          <a:xfrm>
            <a:off x="5345554" y="3100898"/>
            <a:ext cx="17668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04. </a:t>
            </a:r>
            <a:r>
              <a:rPr lang="ko-KR" altLang="en-US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팀원 소개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0D1BCDC-D3AC-4329-8098-10D5131B6DAC}"/>
              </a:ext>
            </a:extLst>
          </p:cNvPr>
          <p:cNvSpPr txBox="1"/>
          <p:nvPr/>
        </p:nvSpPr>
        <p:spPr>
          <a:xfrm>
            <a:off x="5345554" y="3979706"/>
            <a:ext cx="11801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05</a:t>
            </a:r>
            <a:r>
              <a:rPr lang="en-US" altLang="ko-KR" sz="2000" b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 </a:t>
            </a:r>
            <a:r>
              <a:rPr lang="ko-KR" altLang="en-US" sz="20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후기</a:t>
            </a:r>
            <a:endParaRPr lang="ko-KR" altLang="en-US" sz="2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6579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424" y="1222513"/>
            <a:ext cx="7516936" cy="4942791"/>
          </a:xfrm>
          <a:prstGeom prst="rect">
            <a:avLst/>
          </a:prstGeom>
        </p:spPr>
      </p:pic>
      <p:grpSp>
        <p:nvGrpSpPr>
          <p:cNvPr id="11" name="그룹 10"/>
          <p:cNvGrpSpPr/>
          <p:nvPr/>
        </p:nvGrpSpPr>
        <p:grpSpPr>
          <a:xfrm>
            <a:off x="-1620688" y="-1082996"/>
            <a:ext cx="3585241" cy="3096344"/>
            <a:chOff x="-1620688" y="-1082996"/>
            <a:chExt cx="3585241" cy="3096344"/>
          </a:xfrm>
        </p:grpSpPr>
        <p:sp>
          <p:nvSpPr>
            <p:cNvPr id="5" name="타원 4"/>
            <p:cNvSpPr/>
            <p:nvPr/>
          </p:nvSpPr>
          <p:spPr>
            <a:xfrm>
              <a:off x="-1332656" y="-897916"/>
              <a:ext cx="3168352" cy="2736304"/>
            </a:xfrm>
            <a:prstGeom prst="ellipse">
              <a:avLst/>
            </a:prstGeom>
            <a:solidFill>
              <a:srgbClr val="815C37"/>
            </a:solidFill>
            <a:ln>
              <a:solidFill>
                <a:srgbClr val="815C3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타원 5"/>
            <p:cNvSpPr/>
            <p:nvPr/>
          </p:nvSpPr>
          <p:spPr>
            <a:xfrm>
              <a:off x="-1620688" y="-1082996"/>
              <a:ext cx="3585241" cy="3096344"/>
            </a:xfrm>
            <a:prstGeom prst="ellipse">
              <a:avLst/>
            </a:prstGeom>
            <a:noFill/>
            <a:ln>
              <a:solidFill>
                <a:srgbClr val="815C3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51520" y="482936"/>
              <a:ext cx="9541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이수연</a:t>
              </a:r>
              <a:endPara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sp>
        <p:nvSpPr>
          <p:cNvPr id="12" name="모서리가 둥근 직사각형 11"/>
          <p:cNvSpPr/>
          <p:nvPr/>
        </p:nvSpPr>
        <p:spPr>
          <a:xfrm>
            <a:off x="107504" y="116632"/>
            <a:ext cx="8928992" cy="6624736"/>
          </a:xfrm>
          <a:prstGeom prst="roundRect">
            <a:avLst>
              <a:gd name="adj" fmla="val 5548"/>
            </a:avLst>
          </a:prstGeom>
          <a:noFill/>
          <a:ln>
            <a:solidFill>
              <a:srgbClr val="815C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02C7CF9-6B03-45BE-9C36-81108748B204}"/>
              </a:ext>
            </a:extLst>
          </p:cNvPr>
          <p:cNvSpPr txBox="1"/>
          <p:nvPr/>
        </p:nvSpPr>
        <p:spPr>
          <a:xfrm>
            <a:off x="2118654" y="128826"/>
            <a:ext cx="360547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latin typeface="HY견고딕" panose="02030600000101010101" pitchFamily="18" charset="-127"/>
                <a:ea typeface="HY견고딕" panose="02030600000101010101" pitchFamily="18" charset="-127"/>
              </a:rPr>
              <a:t>소스 코드 샘플</a:t>
            </a:r>
          </a:p>
        </p:txBody>
      </p:sp>
    </p:spTree>
    <p:extLst>
      <p:ext uri="{BB962C8B-B14F-4D97-AF65-F5344CB8AC3E}">
        <p14:creationId xmlns:p14="http://schemas.microsoft.com/office/powerpoint/2010/main" val="1561049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8166" y="980728"/>
            <a:ext cx="7307547" cy="5513784"/>
          </a:xfrm>
          <a:prstGeom prst="rect">
            <a:avLst/>
          </a:prstGeom>
        </p:spPr>
      </p:pic>
      <p:grpSp>
        <p:nvGrpSpPr>
          <p:cNvPr id="11" name="그룹 10"/>
          <p:cNvGrpSpPr/>
          <p:nvPr/>
        </p:nvGrpSpPr>
        <p:grpSpPr>
          <a:xfrm>
            <a:off x="-1620688" y="-1082996"/>
            <a:ext cx="3585241" cy="3096344"/>
            <a:chOff x="-1620688" y="-1082996"/>
            <a:chExt cx="3585241" cy="3096344"/>
          </a:xfrm>
        </p:grpSpPr>
        <p:sp>
          <p:nvSpPr>
            <p:cNvPr id="5" name="타원 4"/>
            <p:cNvSpPr/>
            <p:nvPr/>
          </p:nvSpPr>
          <p:spPr>
            <a:xfrm>
              <a:off x="-1332656" y="-897916"/>
              <a:ext cx="3168352" cy="2736304"/>
            </a:xfrm>
            <a:prstGeom prst="ellipse">
              <a:avLst/>
            </a:prstGeom>
            <a:solidFill>
              <a:srgbClr val="815C37"/>
            </a:solidFill>
            <a:ln>
              <a:solidFill>
                <a:srgbClr val="815C3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타원 5"/>
            <p:cNvSpPr/>
            <p:nvPr/>
          </p:nvSpPr>
          <p:spPr>
            <a:xfrm>
              <a:off x="-1620688" y="-1082996"/>
              <a:ext cx="3585241" cy="3096344"/>
            </a:xfrm>
            <a:prstGeom prst="ellipse">
              <a:avLst/>
            </a:prstGeom>
            <a:noFill/>
            <a:ln>
              <a:solidFill>
                <a:srgbClr val="815C3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51520" y="482936"/>
              <a:ext cx="9541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이수연</a:t>
              </a:r>
              <a:endPara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sp>
        <p:nvSpPr>
          <p:cNvPr id="12" name="모서리가 둥근 직사각형 11"/>
          <p:cNvSpPr/>
          <p:nvPr/>
        </p:nvSpPr>
        <p:spPr>
          <a:xfrm>
            <a:off x="107504" y="116632"/>
            <a:ext cx="8928992" cy="6624736"/>
          </a:xfrm>
          <a:prstGeom prst="roundRect">
            <a:avLst>
              <a:gd name="adj" fmla="val 5548"/>
            </a:avLst>
          </a:prstGeom>
          <a:noFill/>
          <a:ln>
            <a:solidFill>
              <a:srgbClr val="815C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02C7CF9-6B03-45BE-9C36-81108748B204}"/>
              </a:ext>
            </a:extLst>
          </p:cNvPr>
          <p:cNvSpPr txBox="1"/>
          <p:nvPr/>
        </p:nvSpPr>
        <p:spPr>
          <a:xfrm>
            <a:off x="2118654" y="128826"/>
            <a:ext cx="360547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latin typeface="HY견고딕" panose="02030600000101010101" pitchFamily="18" charset="-127"/>
                <a:ea typeface="HY견고딕" panose="02030600000101010101" pitchFamily="18" charset="-127"/>
              </a:rPr>
              <a:t>소스 코드 샘플</a:t>
            </a:r>
          </a:p>
        </p:txBody>
      </p:sp>
    </p:spTree>
    <p:extLst>
      <p:ext uri="{BB962C8B-B14F-4D97-AF65-F5344CB8AC3E}">
        <p14:creationId xmlns:p14="http://schemas.microsoft.com/office/powerpoint/2010/main" val="1830399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1052736"/>
            <a:ext cx="7859241" cy="4948830"/>
          </a:xfrm>
          <a:prstGeom prst="rect">
            <a:avLst/>
          </a:prstGeom>
        </p:spPr>
      </p:pic>
      <p:grpSp>
        <p:nvGrpSpPr>
          <p:cNvPr id="11" name="그룹 10"/>
          <p:cNvGrpSpPr/>
          <p:nvPr/>
        </p:nvGrpSpPr>
        <p:grpSpPr>
          <a:xfrm>
            <a:off x="-1620688" y="-1082996"/>
            <a:ext cx="3585241" cy="3096344"/>
            <a:chOff x="-1620688" y="-1082996"/>
            <a:chExt cx="3585241" cy="3096344"/>
          </a:xfrm>
        </p:grpSpPr>
        <p:sp>
          <p:nvSpPr>
            <p:cNvPr id="5" name="타원 4"/>
            <p:cNvSpPr/>
            <p:nvPr/>
          </p:nvSpPr>
          <p:spPr>
            <a:xfrm>
              <a:off x="-1332656" y="-897916"/>
              <a:ext cx="3168352" cy="2736304"/>
            </a:xfrm>
            <a:prstGeom prst="ellipse">
              <a:avLst/>
            </a:prstGeom>
            <a:solidFill>
              <a:srgbClr val="815C37"/>
            </a:solidFill>
            <a:ln>
              <a:solidFill>
                <a:srgbClr val="815C3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타원 5"/>
            <p:cNvSpPr/>
            <p:nvPr/>
          </p:nvSpPr>
          <p:spPr>
            <a:xfrm>
              <a:off x="-1620688" y="-1082996"/>
              <a:ext cx="3585241" cy="3096344"/>
            </a:xfrm>
            <a:prstGeom prst="ellipse">
              <a:avLst/>
            </a:prstGeom>
            <a:noFill/>
            <a:ln>
              <a:solidFill>
                <a:srgbClr val="815C3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51520" y="482936"/>
              <a:ext cx="9541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이수연</a:t>
              </a:r>
              <a:endPara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sp>
        <p:nvSpPr>
          <p:cNvPr id="12" name="모서리가 둥근 직사각형 11"/>
          <p:cNvSpPr/>
          <p:nvPr/>
        </p:nvSpPr>
        <p:spPr>
          <a:xfrm>
            <a:off x="107504" y="116632"/>
            <a:ext cx="8928992" cy="6624736"/>
          </a:xfrm>
          <a:prstGeom prst="roundRect">
            <a:avLst>
              <a:gd name="adj" fmla="val 5548"/>
            </a:avLst>
          </a:prstGeom>
          <a:noFill/>
          <a:ln>
            <a:solidFill>
              <a:srgbClr val="815C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02C7CF9-6B03-45BE-9C36-81108748B204}"/>
              </a:ext>
            </a:extLst>
          </p:cNvPr>
          <p:cNvSpPr txBox="1"/>
          <p:nvPr/>
        </p:nvSpPr>
        <p:spPr>
          <a:xfrm>
            <a:off x="2118654" y="128826"/>
            <a:ext cx="360547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latin typeface="HY견고딕" panose="02030600000101010101" pitchFamily="18" charset="-127"/>
                <a:ea typeface="HY견고딕" panose="02030600000101010101" pitchFamily="18" charset="-127"/>
              </a:rPr>
              <a:t>소스 코드 샘플</a:t>
            </a:r>
          </a:p>
        </p:txBody>
      </p:sp>
    </p:spTree>
    <p:extLst>
      <p:ext uri="{BB962C8B-B14F-4D97-AF65-F5344CB8AC3E}">
        <p14:creationId xmlns:p14="http://schemas.microsoft.com/office/powerpoint/2010/main" val="2307807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>
            <a:off x="-1620688" y="-1082996"/>
            <a:ext cx="3585241" cy="3096344"/>
            <a:chOff x="-1620688" y="-1082996"/>
            <a:chExt cx="3585241" cy="3096344"/>
          </a:xfrm>
        </p:grpSpPr>
        <p:sp>
          <p:nvSpPr>
            <p:cNvPr id="5" name="타원 4"/>
            <p:cNvSpPr/>
            <p:nvPr/>
          </p:nvSpPr>
          <p:spPr>
            <a:xfrm>
              <a:off x="-1332656" y="-897916"/>
              <a:ext cx="3168352" cy="2736304"/>
            </a:xfrm>
            <a:prstGeom prst="ellipse">
              <a:avLst/>
            </a:prstGeom>
            <a:solidFill>
              <a:srgbClr val="815C37"/>
            </a:solidFill>
            <a:ln>
              <a:solidFill>
                <a:srgbClr val="815C3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타원 5"/>
            <p:cNvSpPr/>
            <p:nvPr/>
          </p:nvSpPr>
          <p:spPr>
            <a:xfrm>
              <a:off x="-1620688" y="-1082996"/>
              <a:ext cx="3585241" cy="3096344"/>
            </a:xfrm>
            <a:prstGeom prst="ellipse">
              <a:avLst/>
            </a:prstGeom>
            <a:noFill/>
            <a:ln>
              <a:solidFill>
                <a:srgbClr val="815C3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51520" y="482936"/>
              <a:ext cx="9541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이수연</a:t>
              </a:r>
              <a:endPara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sp>
        <p:nvSpPr>
          <p:cNvPr id="12" name="모서리가 둥근 직사각형 11"/>
          <p:cNvSpPr/>
          <p:nvPr/>
        </p:nvSpPr>
        <p:spPr>
          <a:xfrm>
            <a:off x="107504" y="116632"/>
            <a:ext cx="8928992" cy="6624736"/>
          </a:xfrm>
          <a:prstGeom prst="roundRect">
            <a:avLst>
              <a:gd name="adj" fmla="val 5548"/>
            </a:avLst>
          </a:prstGeom>
          <a:noFill/>
          <a:ln>
            <a:solidFill>
              <a:srgbClr val="815C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02C7CF9-6B03-45BE-9C36-81108748B204}"/>
              </a:ext>
            </a:extLst>
          </p:cNvPr>
          <p:cNvSpPr txBox="1"/>
          <p:nvPr/>
        </p:nvSpPr>
        <p:spPr>
          <a:xfrm>
            <a:off x="2118654" y="128826"/>
            <a:ext cx="360547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latin typeface="HY견고딕" panose="02030600000101010101" pitchFamily="18" charset="-127"/>
                <a:ea typeface="HY견고딕" panose="02030600000101010101" pitchFamily="18" charset="-127"/>
              </a:rPr>
              <a:t>소스 코드 샘플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96"/>
          <a:stretch/>
        </p:blipFill>
        <p:spPr>
          <a:xfrm>
            <a:off x="1805870" y="1124744"/>
            <a:ext cx="7086610" cy="54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574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>
            <a:off x="-1620688" y="-1082996"/>
            <a:ext cx="3585241" cy="3096344"/>
            <a:chOff x="-1620688" y="-1082996"/>
            <a:chExt cx="3585241" cy="3096344"/>
          </a:xfrm>
        </p:grpSpPr>
        <p:sp>
          <p:nvSpPr>
            <p:cNvPr id="5" name="타원 4"/>
            <p:cNvSpPr/>
            <p:nvPr/>
          </p:nvSpPr>
          <p:spPr>
            <a:xfrm>
              <a:off x="-1332656" y="-897916"/>
              <a:ext cx="3168352" cy="2736304"/>
            </a:xfrm>
            <a:prstGeom prst="ellipse">
              <a:avLst/>
            </a:prstGeom>
            <a:solidFill>
              <a:srgbClr val="815C37"/>
            </a:solidFill>
            <a:ln>
              <a:solidFill>
                <a:srgbClr val="815C3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타원 5"/>
            <p:cNvSpPr/>
            <p:nvPr/>
          </p:nvSpPr>
          <p:spPr>
            <a:xfrm>
              <a:off x="-1620688" y="-1082996"/>
              <a:ext cx="3585241" cy="3096344"/>
            </a:xfrm>
            <a:prstGeom prst="ellipse">
              <a:avLst/>
            </a:prstGeom>
            <a:noFill/>
            <a:ln>
              <a:solidFill>
                <a:srgbClr val="815C3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51520" y="482936"/>
              <a:ext cx="9541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이수연</a:t>
              </a:r>
              <a:endPara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sp>
        <p:nvSpPr>
          <p:cNvPr id="12" name="모서리가 둥근 직사각형 11"/>
          <p:cNvSpPr/>
          <p:nvPr/>
        </p:nvSpPr>
        <p:spPr>
          <a:xfrm>
            <a:off x="107504" y="116632"/>
            <a:ext cx="8928992" cy="6624736"/>
          </a:xfrm>
          <a:prstGeom prst="roundRect">
            <a:avLst>
              <a:gd name="adj" fmla="val 5548"/>
            </a:avLst>
          </a:prstGeom>
          <a:noFill/>
          <a:ln>
            <a:solidFill>
              <a:srgbClr val="815C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02C7CF9-6B03-45BE-9C36-81108748B204}"/>
              </a:ext>
            </a:extLst>
          </p:cNvPr>
          <p:cNvSpPr txBox="1"/>
          <p:nvPr/>
        </p:nvSpPr>
        <p:spPr>
          <a:xfrm>
            <a:off x="2118654" y="128826"/>
            <a:ext cx="360547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latin typeface="HY견고딕" panose="02030600000101010101" pitchFamily="18" charset="-127"/>
                <a:ea typeface="HY견고딕" panose="02030600000101010101" pitchFamily="18" charset="-127"/>
              </a:rPr>
              <a:t>소스 코드 샘플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661" y="1189939"/>
            <a:ext cx="7692608" cy="5479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858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>
            <a:off x="-1620688" y="-1082996"/>
            <a:ext cx="3585241" cy="3096344"/>
            <a:chOff x="-1620688" y="-1082996"/>
            <a:chExt cx="3585241" cy="3096344"/>
          </a:xfrm>
        </p:grpSpPr>
        <p:sp>
          <p:nvSpPr>
            <p:cNvPr id="5" name="타원 4"/>
            <p:cNvSpPr/>
            <p:nvPr/>
          </p:nvSpPr>
          <p:spPr>
            <a:xfrm>
              <a:off x="-1332656" y="-897916"/>
              <a:ext cx="3168352" cy="2736304"/>
            </a:xfrm>
            <a:prstGeom prst="ellipse">
              <a:avLst/>
            </a:prstGeom>
            <a:solidFill>
              <a:srgbClr val="815C37"/>
            </a:solidFill>
            <a:ln>
              <a:solidFill>
                <a:srgbClr val="815C3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타원 5"/>
            <p:cNvSpPr/>
            <p:nvPr/>
          </p:nvSpPr>
          <p:spPr>
            <a:xfrm>
              <a:off x="-1620688" y="-1082996"/>
              <a:ext cx="3585241" cy="3096344"/>
            </a:xfrm>
            <a:prstGeom prst="ellipse">
              <a:avLst/>
            </a:prstGeom>
            <a:noFill/>
            <a:ln>
              <a:solidFill>
                <a:srgbClr val="815C3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51520" y="482936"/>
              <a:ext cx="9541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이수연</a:t>
              </a:r>
              <a:endPara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sp>
        <p:nvSpPr>
          <p:cNvPr id="12" name="모서리가 둥근 직사각형 11"/>
          <p:cNvSpPr/>
          <p:nvPr/>
        </p:nvSpPr>
        <p:spPr>
          <a:xfrm>
            <a:off x="107504" y="116632"/>
            <a:ext cx="8928992" cy="6624736"/>
          </a:xfrm>
          <a:prstGeom prst="roundRect">
            <a:avLst>
              <a:gd name="adj" fmla="val 5548"/>
            </a:avLst>
          </a:prstGeom>
          <a:noFill/>
          <a:ln>
            <a:solidFill>
              <a:srgbClr val="815C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02C7CF9-6B03-45BE-9C36-81108748B204}"/>
              </a:ext>
            </a:extLst>
          </p:cNvPr>
          <p:cNvSpPr txBox="1"/>
          <p:nvPr/>
        </p:nvSpPr>
        <p:spPr>
          <a:xfrm>
            <a:off x="2118654" y="128826"/>
            <a:ext cx="360547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latin typeface="HY견고딕" panose="02030600000101010101" pitchFamily="18" charset="-127"/>
                <a:ea typeface="HY견고딕" panose="02030600000101010101" pitchFamily="18" charset="-127"/>
              </a:rPr>
              <a:t>소스 코드 샘플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942" y="1203016"/>
            <a:ext cx="7703840" cy="545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720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>
            <a:off x="-1620688" y="-1082996"/>
            <a:ext cx="3585241" cy="3096344"/>
            <a:chOff x="-1620688" y="-1082996"/>
            <a:chExt cx="3585241" cy="3096344"/>
          </a:xfrm>
        </p:grpSpPr>
        <p:sp>
          <p:nvSpPr>
            <p:cNvPr id="5" name="타원 4"/>
            <p:cNvSpPr/>
            <p:nvPr/>
          </p:nvSpPr>
          <p:spPr>
            <a:xfrm>
              <a:off x="-1332656" y="-897916"/>
              <a:ext cx="3168352" cy="2736304"/>
            </a:xfrm>
            <a:prstGeom prst="ellipse">
              <a:avLst/>
            </a:prstGeom>
            <a:solidFill>
              <a:srgbClr val="815C37"/>
            </a:solidFill>
            <a:ln>
              <a:solidFill>
                <a:srgbClr val="815C3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타원 5"/>
            <p:cNvSpPr/>
            <p:nvPr/>
          </p:nvSpPr>
          <p:spPr>
            <a:xfrm>
              <a:off x="-1620688" y="-1082996"/>
              <a:ext cx="3585241" cy="3096344"/>
            </a:xfrm>
            <a:prstGeom prst="ellipse">
              <a:avLst/>
            </a:prstGeom>
            <a:noFill/>
            <a:ln>
              <a:solidFill>
                <a:srgbClr val="815C3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51520" y="482936"/>
              <a:ext cx="9541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이수연</a:t>
              </a:r>
              <a:endPara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sp>
        <p:nvSpPr>
          <p:cNvPr id="12" name="모서리가 둥근 직사각형 11"/>
          <p:cNvSpPr/>
          <p:nvPr/>
        </p:nvSpPr>
        <p:spPr>
          <a:xfrm>
            <a:off x="107504" y="116632"/>
            <a:ext cx="8928992" cy="6624736"/>
          </a:xfrm>
          <a:prstGeom prst="roundRect">
            <a:avLst>
              <a:gd name="adj" fmla="val 5548"/>
            </a:avLst>
          </a:prstGeom>
          <a:noFill/>
          <a:ln>
            <a:solidFill>
              <a:srgbClr val="815C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02C7CF9-6B03-45BE-9C36-81108748B204}"/>
              </a:ext>
            </a:extLst>
          </p:cNvPr>
          <p:cNvSpPr txBox="1"/>
          <p:nvPr/>
        </p:nvSpPr>
        <p:spPr>
          <a:xfrm>
            <a:off x="2118654" y="128826"/>
            <a:ext cx="360547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latin typeface="HY견고딕" panose="02030600000101010101" pitchFamily="18" charset="-127"/>
                <a:ea typeface="HY견고딕" panose="02030600000101010101" pitchFamily="18" charset="-127"/>
              </a:rPr>
              <a:t>소스 코드 샘플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901" y="908720"/>
            <a:ext cx="7119547" cy="5740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916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1175868"/>
            <a:ext cx="7592282" cy="5088444"/>
          </a:xfrm>
          <a:prstGeom prst="rect">
            <a:avLst/>
          </a:prstGeom>
        </p:spPr>
      </p:pic>
      <p:grpSp>
        <p:nvGrpSpPr>
          <p:cNvPr id="11" name="그룹 10"/>
          <p:cNvGrpSpPr/>
          <p:nvPr/>
        </p:nvGrpSpPr>
        <p:grpSpPr>
          <a:xfrm>
            <a:off x="-1620688" y="-1082996"/>
            <a:ext cx="3585241" cy="3096344"/>
            <a:chOff x="-1620688" y="-1082996"/>
            <a:chExt cx="3585241" cy="3096344"/>
          </a:xfrm>
        </p:grpSpPr>
        <p:sp>
          <p:nvSpPr>
            <p:cNvPr id="5" name="타원 4"/>
            <p:cNvSpPr/>
            <p:nvPr/>
          </p:nvSpPr>
          <p:spPr>
            <a:xfrm>
              <a:off x="-1332656" y="-897916"/>
              <a:ext cx="3168352" cy="2736304"/>
            </a:xfrm>
            <a:prstGeom prst="ellipse">
              <a:avLst/>
            </a:prstGeom>
            <a:solidFill>
              <a:srgbClr val="815C37"/>
            </a:solidFill>
            <a:ln>
              <a:solidFill>
                <a:srgbClr val="815C3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타원 5"/>
            <p:cNvSpPr/>
            <p:nvPr/>
          </p:nvSpPr>
          <p:spPr>
            <a:xfrm>
              <a:off x="-1620688" y="-1082996"/>
              <a:ext cx="3585241" cy="3096344"/>
            </a:xfrm>
            <a:prstGeom prst="ellipse">
              <a:avLst/>
            </a:prstGeom>
            <a:noFill/>
            <a:ln>
              <a:solidFill>
                <a:srgbClr val="815C3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51520" y="482936"/>
              <a:ext cx="9541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 err="1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최만경</a:t>
              </a:r>
              <a:endPara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sp>
        <p:nvSpPr>
          <p:cNvPr id="12" name="모서리가 둥근 직사각형 11"/>
          <p:cNvSpPr/>
          <p:nvPr/>
        </p:nvSpPr>
        <p:spPr>
          <a:xfrm>
            <a:off x="107504" y="116632"/>
            <a:ext cx="8928992" cy="6624736"/>
          </a:xfrm>
          <a:prstGeom prst="roundRect">
            <a:avLst>
              <a:gd name="adj" fmla="val 5548"/>
            </a:avLst>
          </a:prstGeom>
          <a:noFill/>
          <a:ln>
            <a:solidFill>
              <a:srgbClr val="815C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02C7CF9-6B03-45BE-9C36-81108748B204}"/>
              </a:ext>
            </a:extLst>
          </p:cNvPr>
          <p:cNvSpPr txBox="1"/>
          <p:nvPr/>
        </p:nvSpPr>
        <p:spPr>
          <a:xfrm>
            <a:off x="2118654" y="128826"/>
            <a:ext cx="360547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latin typeface="HY견고딕" panose="02030600000101010101" pitchFamily="18" charset="-127"/>
                <a:ea typeface="HY견고딕" panose="02030600000101010101" pitchFamily="18" charset="-127"/>
              </a:rPr>
              <a:t>소스 코드 샘플</a:t>
            </a:r>
          </a:p>
        </p:txBody>
      </p:sp>
    </p:spTree>
    <p:extLst>
      <p:ext uri="{BB962C8B-B14F-4D97-AF65-F5344CB8AC3E}">
        <p14:creationId xmlns:p14="http://schemas.microsoft.com/office/powerpoint/2010/main" val="1741361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1333103"/>
            <a:ext cx="7384859" cy="5192241"/>
          </a:xfrm>
          <a:prstGeom prst="rect">
            <a:avLst/>
          </a:prstGeom>
        </p:spPr>
      </p:pic>
      <p:grpSp>
        <p:nvGrpSpPr>
          <p:cNvPr id="11" name="그룹 10"/>
          <p:cNvGrpSpPr/>
          <p:nvPr/>
        </p:nvGrpSpPr>
        <p:grpSpPr>
          <a:xfrm>
            <a:off x="-1620688" y="-1082996"/>
            <a:ext cx="3585241" cy="3096344"/>
            <a:chOff x="-1620688" y="-1082996"/>
            <a:chExt cx="3585241" cy="3096344"/>
          </a:xfrm>
        </p:grpSpPr>
        <p:sp>
          <p:nvSpPr>
            <p:cNvPr id="5" name="타원 4"/>
            <p:cNvSpPr/>
            <p:nvPr/>
          </p:nvSpPr>
          <p:spPr>
            <a:xfrm>
              <a:off x="-1332656" y="-897916"/>
              <a:ext cx="3168352" cy="2736304"/>
            </a:xfrm>
            <a:prstGeom prst="ellipse">
              <a:avLst/>
            </a:prstGeom>
            <a:solidFill>
              <a:srgbClr val="815C37"/>
            </a:solidFill>
            <a:ln>
              <a:solidFill>
                <a:srgbClr val="815C3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타원 5"/>
            <p:cNvSpPr/>
            <p:nvPr/>
          </p:nvSpPr>
          <p:spPr>
            <a:xfrm>
              <a:off x="-1620688" y="-1082996"/>
              <a:ext cx="3585241" cy="3096344"/>
            </a:xfrm>
            <a:prstGeom prst="ellipse">
              <a:avLst/>
            </a:prstGeom>
            <a:noFill/>
            <a:ln>
              <a:solidFill>
                <a:srgbClr val="815C3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51520" y="482936"/>
              <a:ext cx="9541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 err="1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최만경</a:t>
              </a:r>
              <a:endPara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sp>
        <p:nvSpPr>
          <p:cNvPr id="12" name="모서리가 둥근 직사각형 11"/>
          <p:cNvSpPr/>
          <p:nvPr/>
        </p:nvSpPr>
        <p:spPr>
          <a:xfrm>
            <a:off x="107504" y="116632"/>
            <a:ext cx="8928992" cy="6624736"/>
          </a:xfrm>
          <a:prstGeom prst="roundRect">
            <a:avLst>
              <a:gd name="adj" fmla="val 5548"/>
            </a:avLst>
          </a:prstGeom>
          <a:noFill/>
          <a:ln>
            <a:solidFill>
              <a:srgbClr val="815C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02C7CF9-6B03-45BE-9C36-81108748B204}"/>
              </a:ext>
            </a:extLst>
          </p:cNvPr>
          <p:cNvSpPr txBox="1"/>
          <p:nvPr/>
        </p:nvSpPr>
        <p:spPr>
          <a:xfrm>
            <a:off x="2118654" y="128826"/>
            <a:ext cx="360547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latin typeface="HY견고딕" panose="02030600000101010101" pitchFamily="18" charset="-127"/>
                <a:ea typeface="HY견고딕" panose="02030600000101010101" pitchFamily="18" charset="-127"/>
              </a:rPr>
              <a:t>소스 코드 샘플</a:t>
            </a:r>
          </a:p>
        </p:txBody>
      </p:sp>
    </p:spTree>
    <p:extLst>
      <p:ext uri="{BB962C8B-B14F-4D97-AF65-F5344CB8AC3E}">
        <p14:creationId xmlns:p14="http://schemas.microsoft.com/office/powerpoint/2010/main" val="3730307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980728"/>
            <a:ext cx="7763982" cy="5323185"/>
          </a:xfrm>
          <a:prstGeom prst="rect">
            <a:avLst/>
          </a:prstGeom>
        </p:spPr>
      </p:pic>
      <p:grpSp>
        <p:nvGrpSpPr>
          <p:cNvPr id="11" name="그룹 10"/>
          <p:cNvGrpSpPr/>
          <p:nvPr/>
        </p:nvGrpSpPr>
        <p:grpSpPr>
          <a:xfrm>
            <a:off x="-1620688" y="-1082996"/>
            <a:ext cx="3585241" cy="3096344"/>
            <a:chOff x="-1620688" y="-1082996"/>
            <a:chExt cx="3585241" cy="3096344"/>
          </a:xfrm>
        </p:grpSpPr>
        <p:sp>
          <p:nvSpPr>
            <p:cNvPr id="5" name="타원 4"/>
            <p:cNvSpPr/>
            <p:nvPr/>
          </p:nvSpPr>
          <p:spPr>
            <a:xfrm>
              <a:off x="-1332656" y="-897916"/>
              <a:ext cx="3168352" cy="2736304"/>
            </a:xfrm>
            <a:prstGeom prst="ellipse">
              <a:avLst/>
            </a:prstGeom>
            <a:solidFill>
              <a:srgbClr val="815C37"/>
            </a:solidFill>
            <a:ln>
              <a:solidFill>
                <a:srgbClr val="815C3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타원 5"/>
            <p:cNvSpPr/>
            <p:nvPr/>
          </p:nvSpPr>
          <p:spPr>
            <a:xfrm>
              <a:off x="-1620688" y="-1082996"/>
              <a:ext cx="3585241" cy="3096344"/>
            </a:xfrm>
            <a:prstGeom prst="ellipse">
              <a:avLst/>
            </a:prstGeom>
            <a:noFill/>
            <a:ln>
              <a:solidFill>
                <a:srgbClr val="815C3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51520" y="482936"/>
              <a:ext cx="9541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 err="1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최만경</a:t>
              </a:r>
              <a:endPara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sp>
        <p:nvSpPr>
          <p:cNvPr id="12" name="모서리가 둥근 직사각형 11"/>
          <p:cNvSpPr/>
          <p:nvPr/>
        </p:nvSpPr>
        <p:spPr>
          <a:xfrm>
            <a:off x="107504" y="116632"/>
            <a:ext cx="8928992" cy="6624736"/>
          </a:xfrm>
          <a:prstGeom prst="roundRect">
            <a:avLst>
              <a:gd name="adj" fmla="val 5548"/>
            </a:avLst>
          </a:prstGeom>
          <a:noFill/>
          <a:ln>
            <a:solidFill>
              <a:srgbClr val="815C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02C7CF9-6B03-45BE-9C36-81108748B204}"/>
              </a:ext>
            </a:extLst>
          </p:cNvPr>
          <p:cNvSpPr txBox="1"/>
          <p:nvPr/>
        </p:nvSpPr>
        <p:spPr>
          <a:xfrm>
            <a:off x="2118654" y="128826"/>
            <a:ext cx="360547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latin typeface="HY견고딕" panose="02030600000101010101" pitchFamily="18" charset="-127"/>
                <a:ea typeface="HY견고딕" panose="02030600000101010101" pitchFamily="18" charset="-127"/>
              </a:rPr>
              <a:t>소스 코드 샘플</a:t>
            </a:r>
          </a:p>
        </p:txBody>
      </p:sp>
    </p:spTree>
    <p:extLst>
      <p:ext uri="{BB962C8B-B14F-4D97-AF65-F5344CB8AC3E}">
        <p14:creationId xmlns:p14="http://schemas.microsoft.com/office/powerpoint/2010/main" val="4168629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2708920"/>
          </a:xfrm>
          <a:prstGeom prst="rect">
            <a:avLst/>
          </a:prstGeom>
          <a:solidFill>
            <a:srgbClr val="815C37"/>
          </a:solidFill>
          <a:ln>
            <a:solidFill>
              <a:srgbClr val="815C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4149080"/>
            <a:ext cx="9144000" cy="2708920"/>
          </a:xfrm>
          <a:prstGeom prst="rect">
            <a:avLst/>
          </a:prstGeom>
          <a:solidFill>
            <a:srgbClr val="815C37"/>
          </a:solidFill>
          <a:ln>
            <a:solidFill>
              <a:srgbClr val="815C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5649170" y="3561592"/>
            <a:ext cx="21403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815C37"/>
                </a:solidFill>
                <a:latin typeface="-윤고딕330" pitchFamily="18" charset="-127"/>
                <a:ea typeface="-윤고딕330" pitchFamily="18" charset="-127"/>
              </a:rPr>
              <a:t>프로젝트 소개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80542" y="2239314"/>
            <a:ext cx="1159292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800" dirty="0">
                <a:solidFill>
                  <a:srgbClr val="815C37"/>
                </a:solidFill>
                <a:latin typeface="-윤고딕330" pitchFamily="18" charset="-127"/>
                <a:ea typeface="-윤고딕330" pitchFamily="18" charset="-127"/>
              </a:rPr>
              <a:t>1</a:t>
            </a:r>
            <a:endParaRPr lang="ko-KR" altLang="en-US" sz="13800" dirty="0">
              <a:solidFill>
                <a:srgbClr val="815C37"/>
              </a:solidFill>
              <a:latin typeface="-윤고딕330" pitchFamily="18" charset="-127"/>
              <a:ea typeface="-윤고딕33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72735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>
            <a:off x="-1620688" y="-1082996"/>
            <a:ext cx="3585241" cy="3096344"/>
            <a:chOff x="-1620688" y="-1082996"/>
            <a:chExt cx="3585241" cy="3096344"/>
          </a:xfrm>
        </p:grpSpPr>
        <p:sp>
          <p:nvSpPr>
            <p:cNvPr id="5" name="타원 4"/>
            <p:cNvSpPr/>
            <p:nvPr/>
          </p:nvSpPr>
          <p:spPr>
            <a:xfrm>
              <a:off x="-1332656" y="-897916"/>
              <a:ext cx="3168352" cy="2736304"/>
            </a:xfrm>
            <a:prstGeom prst="ellipse">
              <a:avLst/>
            </a:prstGeom>
            <a:solidFill>
              <a:srgbClr val="815C37"/>
            </a:solidFill>
            <a:ln>
              <a:solidFill>
                <a:srgbClr val="815C3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타원 5"/>
            <p:cNvSpPr/>
            <p:nvPr/>
          </p:nvSpPr>
          <p:spPr>
            <a:xfrm>
              <a:off x="-1620688" y="-1082996"/>
              <a:ext cx="3585241" cy="3096344"/>
            </a:xfrm>
            <a:prstGeom prst="ellipse">
              <a:avLst/>
            </a:prstGeom>
            <a:noFill/>
            <a:ln>
              <a:solidFill>
                <a:srgbClr val="815C3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51520" y="482936"/>
              <a:ext cx="9541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 err="1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최만경</a:t>
              </a:r>
              <a:endPara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sp>
        <p:nvSpPr>
          <p:cNvPr id="12" name="모서리가 둥근 직사각형 11"/>
          <p:cNvSpPr/>
          <p:nvPr/>
        </p:nvSpPr>
        <p:spPr>
          <a:xfrm>
            <a:off x="107504" y="116632"/>
            <a:ext cx="8928992" cy="6624736"/>
          </a:xfrm>
          <a:prstGeom prst="roundRect">
            <a:avLst>
              <a:gd name="adj" fmla="val 5548"/>
            </a:avLst>
          </a:prstGeom>
          <a:noFill/>
          <a:ln>
            <a:solidFill>
              <a:srgbClr val="815C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02C7CF9-6B03-45BE-9C36-81108748B204}"/>
              </a:ext>
            </a:extLst>
          </p:cNvPr>
          <p:cNvSpPr txBox="1"/>
          <p:nvPr/>
        </p:nvSpPr>
        <p:spPr>
          <a:xfrm>
            <a:off x="2118654" y="128826"/>
            <a:ext cx="360547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latin typeface="HY견고딕" panose="02030600000101010101" pitchFamily="18" charset="-127"/>
                <a:ea typeface="HY견고딕" panose="02030600000101010101" pitchFamily="18" charset="-127"/>
              </a:rPr>
              <a:t>소스 코드 샘플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289" y="1841612"/>
            <a:ext cx="8253191" cy="2235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548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1484784"/>
            <a:ext cx="7723398" cy="4463380"/>
          </a:xfrm>
          <a:prstGeom prst="rect">
            <a:avLst/>
          </a:prstGeom>
        </p:spPr>
      </p:pic>
      <p:grpSp>
        <p:nvGrpSpPr>
          <p:cNvPr id="11" name="그룹 10"/>
          <p:cNvGrpSpPr/>
          <p:nvPr/>
        </p:nvGrpSpPr>
        <p:grpSpPr>
          <a:xfrm>
            <a:off x="-1620688" y="-1082996"/>
            <a:ext cx="3585241" cy="3096344"/>
            <a:chOff x="-1620688" y="-1082996"/>
            <a:chExt cx="3585241" cy="3096344"/>
          </a:xfrm>
        </p:grpSpPr>
        <p:sp>
          <p:nvSpPr>
            <p:cNvPr id="5" name="타원 4"/>
            <p:cNvSpPr/>
            <p:nvPr/>
          </p:nvSpPr>
          <p:spPr>
            <a:xfrm>
              <a:off x="-1332656" y="-897916"/>
              <a:ext cx="3168352" cy="2736304"/>
            </a:xfrm>
            <a:prstGeom prst="ellipse">
              <a:avLst/>
            </a:prstGeom>
            <a:solidFill>
              <a:srgbClr val="815C37"/>
            </a:solidFill>
            <a:ln>
              <a:solidFill>
                <a:srgbClr val="815C3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타원 5"/>
            <p:cNvSpPr/>
            <p:nvPr/>
          </p:nvSpPr>
          <p:spPr>
            <a:xfrm>
              <a:off x="-1620688" y="-1082996"/>
              <a:ext cx="3585241" cy="3096344"/>
            </a:xfrm>
            <a:prstGeom prst="ellipse">
              <a:avLst/>
            </a:prstGeom>
            <a:noFill/>
            <a:ln>
              <a:solidFill>
                <a:srgbClr val="815C3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51520" y="482936"/>
              <a:ext cx="9541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 err="1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최만경</a:t>
              </a:r>
              <a:endPara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sp>
        <p:nvSpPr>
          <p:cNvPr id="12" name="모서리가 둥근 직사각형 11"/>
          <p:cNvSpPr/>
          <p:nvPr/>
        </p:nvSpPr>
        <p:spPr>
          <a:xfrm>
            <a:off x="107504" y="116632"/>
            <a:ext cx="8928992" cy="6624736"/>
          </a:xfrm>
          <a:prstGeom prst="roundRect">
            <a:avLst>
              <a:gd name="adj" fmla="val 5548"/>
            </a:avLst>
          </a:prstGeom>
          <a:noFill/>
          <a:ln>
            <a:solidFill>
              <a:srgbClr val="815C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02C7CF9-6B03-45BE-9C36-81108748B204}"/>
              </a:ext>
            </a:extLst>
          </p:cNvPr>
          <p:cNvSpPr txBox="1"/>
          <p:nvPr/>
        </p:nvSpPr>
        <p:spPr>
          <a:xfrm>
            <a:off x="2118654" y="128826"/>
            <a:ext cx="360547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latin typeface="HY견고딕" panose="02030600000101010101" pitchFamily="18" charset="-127"/>
                <a:ea typeface="HY견고딕" panose="02030600000101010101" pitchFamily="18" charset="-127"/>
              </a:rPr>
              <a:t>소스 코드 샘플</a:t>
            </a:r>
          </a:p>
        </p:txBody>
      </p:sp>
    </p:spTree>
    <p:extLst>
      <p:ext uri="{BB962C8B-B14F-4D97-AF65-F5344CB8AC3E}">
        <p14:creationId xmlns:p14="http://schemas.microsoft.com/office/powerpoint/2010/main" val="44318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>
            <a:off x="-1620688" y="-1082996"/>
            <a:ext cx="3585241" cy="3096344"/>
            <a:chOff x="-1620688" y="-1082996"/>
            <a:chExt cx="3585241" cy="3096344"/>
          </a:xfrm>
        </p:grpSpPr>
        <p:sp>
          <p:nvSpPr>
            <p:cNvPr id="5" name="타원 4"/>
            <p:cNvSpPr/>
            <p:nvPr/>
          </p:nvSpPr>
          <p:spPr>
            <a:xfrm>
              <a:off x="-1332656" y="-897916"/>
              <a:ext cx="3168352" cy="2736304"/>
            </a:xfrm>
            <a:prstGeom prst="ellipse">
              <a:avLst/>
            </a:prstGeom>
            <a:solidFill>
              <a:srgbClr val="815C37"/>
            </a:solidFill>
            <a:ln>
              <a:solidFill>
                <a:srgbClr val="815C3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타원 5"/>
            <p:cNvSpPr/>
            <p:nvPr/>
          </p:nvSpPr>
          <p:spPr>
            <a:xfrm>
              <a:off x="-1620688" y="-1082996"/>
              <a:ext cx="3585241" cy="3096344"/>
            </a:xfrm>
            <a:prstGeom prst="ellipse">
              <a:avLst/>
            </a:prstGeom>
            <a:noFill/>
            <a:ln>
              <a:solidFill>
                <a:srgbClr val="815C3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51520" y="482936"/>
              <a:ext cx="9541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 err="1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최만경</a:t>
              </a:r>
              <a:endPara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sp>
        <p:nvSpPr>
          <p:cNvPr id="12" name="모서리가 둥근 직사각형 11"/>
          <p:cNvSpPr/>
          <p:nvPr/>
        </p:nvSpPr>
        <p:spPr>
          <a:xfrm>
            <a:off x="107504" y="116632"/>
            <a:ext cx="8928992" cy="6624736"/>
          </a:xfrm>
          <a:prstGeom prst="roundRect">
            <a:avLst>
              <a:gd name="adj" fmla="val 5548"/>
            </a:avLst>
          </a:prstGeom>
          <a:noFill/>
          <a:ln>
            <a:solidFill>
              <a:srgbClr val="815C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02C7CF9-6B03-45BE-9C36-81108748B204}"/>
              </a:ext>
            </a:extLst>
          </p:cNvPr>
          <p:cNvSpPr txBox="1"/>
          <p:nvPr/>
        </p:nvSpPr>
        <p:spPr>
          <a:xfrm>
            <a:off x="2118654" y="128826"/>
            <a:ext cx="360547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latin typeface="HY견고딕" panose="02030600000101010101" pitchFamily="18" charset="-127"/>
                <a:ea typeface="HY견고딕" panose="02030600000101010101" pitchFamily="18" charset="-127"/>
              </a:rPr>
              <a:t>소스 코드 샘플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680" y="1460826"/>
            <a:ext cx="6590089" cy="1567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526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703" y="1052736"/>
            <a:ext cx="7585777" cy="4896544"/>
          </a:xfrm>
          <a:prstGeom prst="rect">
            <a:avLst/>
          </a:prstGeom>
        </p:spPr>
      </p:pic>
      <p:grpSp>
        <p:nvGrpSpPr>
          <p:cNvPr id="11" name="그룹 10"/>
          <p:cNvGrpSpPr/>
          <p:nvPr/>
        </p:nvGrpSpPr>
        <p:grpSpPr>
          <a:xfrm>
            <a:off x="-1620688" y="-1082996"/>
            <a:ext cx="3585241" cy="3096344"/>
            <a:chOff x="-1620688" y="-1082996"/>
            <a:chExt cx="3585241" cy="3096344"/>
          </a:xfrm>
        </p:grpSpPr>
        <p:sp>
          <p:nvSpPr>
            <p:cNvPr id="5" name="타원 4"/>
            <p:cNvSpPr/>
            <p:nvPr/>
          </p:nvSpPr>
          <p:spPr>
            <a:xfrm>
              <a:off x="-1332656" y="-897916"/>
              <a:ext cx="3168352" cy="2736304"/>
            </a:xfrm>
            <a:prstGeom prst="ellipse">
              <a:avLst/>
            </a:prstGeom>
            <a:solidFill>
              <a:srgbClr val="815C37"/>
            </a:solidFill>
            <a:ln>
              <a:solidFill>
                <a:srgbClr val="815C3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타원 5"/>
            <p:cNvSpPr/>
            <p:nvPr/>
          </p:nvSpPr>
          <p:spPr>
            <a:xfrm>
              <a:off x="-1620688" y="-1082996"/>
              <a:ext cx="3585241" cy="3096344"/>
            </a:xfrm>
            <a:prstGeom prst="ellipse">
              <a:avLst/>
            </a:prstGeom>
            <a:noFill/>
            <a:ln>
              <a:solidFill>
                <a:srgbClr val="815C3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51520" y="482936"/>
              <a:ext cx="9541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김나영</a:t>
              </a:r>
              <a:endPara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sp>
        <p:nvSpPr>
          <p:cNvPr id="12" name="모서리가 둥근 직사각형 11"/>
          <p:cNvSpPr/>
          <p:nvPr/>
        </p:nvSpPr>
        <p:spPr>
          <a:xfrm>
            <a:off x="107504" y="116632"/>
            <a:ext cx="8928992" cy="6624736"/>
          </a:xfrm>
          <a:prstGeom prst="roundRect">
            <a:avLst>
              <a:gd name="adj" fmla="val 5548"/>
            </a:avLst>
          </a:prstGeom>
          <a:noFill/>
          <a:ln>
            <a:solidFill>
              <a:srgbClr val="815C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02C7CF9-6B03-45BE-9C36-81108748B204}"/>
              </a:ext>
            </a:extLst>
          </p:cNvPr>
          <p:cNvSpPr txBox="1"/>
          <p:nvPr/>
        </p:nvSpPr>
        <p:spPr>
          <a:xfrm>
            <a:off x="2118654" y="128826"/>
            <a:ext cx="360547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latin typeface="HY견고딕" panose="02030600000101010101" pitchFamily="18" charset="-127"/>
                <a:ea typeface="HY견고딕" panose="02030600000101010101" pitchFamily="18" charset="-127"/>
              </a:rPr>
              <a:t>소스 코드 샘플</a:t>
            </a:r>
          </a:p>
        </p:txBody>
      </p:sp>
    </p:spTree>
    <p:extLst>
      <p:ext uri="{BB962C8B-B14F-4D97-AF65-F5344CB8AC3E}">
        <p14:creationId xmlns:p14="http://schemas.microsoft.com/office/powerpoint/2010/main" val="4135649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>
            <a:off x="-1620688" y="-1082996"/>
            <a:ext cx="3585241" cy="3096344"/>
            <a:chOff x="-1620688" y="-1082996"/>
            <a:chExt cx="3585241" cy="3096344"/>
          </a:xfrm>
        </p:grpSpPr>
        <p:sp>
          <p:nvSpPr>
            <p:cNvPr id="5" name="타원 4"/>
            <p:cNvSpPr/>
            <p:nvPr/>
          </p:nvSpPr>
          <p:spPr>
            <a:xfrm>
              <a:off x="-1332656" y="-897916"/>
              <a:ext cx="3168352" cy="2736304"/>
            </a:xfrm>
            <a:prstGeom prst="ellipse">
              <a:avLst/>
            </a:prstGeom>
            <a:solidFill>
              <a:srgbClr val="815C37"/>
            </a:solidFill>
            <a:ln>
              <a:solidFill>
                <a:srgbClr val="815C3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타원 5"/>
            <p:cNvSpPr/>
            <p:nvPr/>
          </p:nvSpPr>
          <p:spPr>
            <a:xfrm>
              <a:off x="-1620688" y="-1082996"/>
              <a:ext cx="3585241" cy="3096344"/>
            </a:xfrm>
            <a:prstGeom prst="ellipse">
              <a:avLst/>
            </a:prstGeom>
            <a:noFill/>
            <a:ln>
              <a:solidFill>
                <a:srgbClr val="815C3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51520" y="482936"/>
              <a:ext cx="9541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김나영</a:t>
              </a:r>
              <a:endPara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sp>
        <p:nvSpPr>
          <p:cNvPr id="12" name="모서리가 둥근 직사각형 11"/>
          <p:cNvSpPr/>
          <p:nvPr/>
        </p:nvSpPr>
        <p:spPr>
          <a:xfrm>
            <a:off x="107504" y="116632"/>
            <a:ext cx="8928992" cy="6624736"/>
          </a:xfrm>
          <a:prstGeom prst="roundRect">
            <a:avLst>
              <a:gd name="adj" fmla="val 5548"/>
            </a:avLst>
          </a:prstGeom>
          <a:noFill/>
          <a:ln>
            <a:solidFill>
              <a:srgbClr val="815C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02C7CF9-6B03-45BE-9C36-81108748B204}"/>
              </a:ext>
            </a:extLst>
          </p:cNvPr>
          <p:cNvSpPr txBox="1"/>
          <p:nvPr/>
        </p:nvSpPr>
        <p:spPr>
          <a:xfrm>
            <a:off x="2118654" y="128826"/>
            <a:ext cx="360547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latin typeface="HY견고딕" panose="02030600000101010101" pitchFamily="18" charset="-127"/>
                <a:ea typeface="HY견고딕" panose="02030600000101010101" pitchFamily="18" charset="-127"/>
              </a:rPr>
              <a:t>소스 코드 샘플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88" r="15814"/>
          <a:stretch/>
        </p:blipFill>
        <p:spPr>
          <a:xfrm>
            <a:off x="1907704" y="980728"/>
            <a:ext cx="6912768" cy="5531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521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70"/>
          <a:stretch/>
        </p:blipFill>
        <p:spPr>
          <a:xfrm>
            <a:off x="1187624" y="1573638"/>
            <a:ext cx="7702071" cy="4951706"/>
          </a:xfrm>
          <a:prstGeom prst="rect">
            <a:avLst/>
          </a:prstGeom>
        </p:spPr>
      </p:pic>
      <p:grpSp>
        <p:nvGrpSpPr>
          <p:cNvPr id="11" name="그룹 10"/>
          <p:cNvGrpSpPr/>
          <p:nvPr/>
        </p:nvGrpSpPr>
        <p:grpSpPr>
          <a:xfrm>
            <a:off x="-1620688" y="-1082996"/>
            <a:ext cx="3585241" cy="3096344"/>
            <a:chOff x="-1620688" y="-1082996"/>
            <a:chExt cx="3585241" cy="3096344"/>
          </a:xfrm>
        </p:grpSpPr>
        <p:sp>
          <p:nvSpPr>
            <p:cNvPr id="5" name="타원 4"/>
            <p:cNvSpPr/>
            <p:nvPr/>
          </p:nvSpPr>
          <p:spPr>
            <a:xfrm>
              <a:off x="-1332656" y="-897916"/>
              <a:ext cx="3168352" cy="2736304"/>
            </a:xfrm>
            <a:prstGeom prst="ellipse">
              <a:avLst/>
            </a:prstGeom>
            <a:solidFill>
              <a:srgbClr val="815C37"/>
            </a:solidFill>
            <a:ln>
              <a:solidFill>
                <a:srgbClr val="815C3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타원 5"/>
            <p:cNvSpPr/>
            <p:nvPr/>
          </p:nvSpPr>
          <p:spPr>
            <a:xfrm>
              <a:off x="-1620688" y="-1082996"/>
              <a:ext cx="3585241" cy="3096344"/>
            </a:xfrm>
            <a:prstGeom prst="ellipse">
              <a:avLst/>
            </a:prstGeom>
            <a:noFill/>
            <a:ln>
              <a:solidFill>
                <a:srgbClr val="815C3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51520" y="482936"/>
              <a:ext cx="9541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김나영</a:t>
              </a:r>
              <a:endPara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sp>
        <p:nvSpPr>
          <p:cNvPr id="12" name="모서리가 둥근 직사각형 11"/>
          <p:cNvSpPr/>
          <p:nvPr/>
        </p:nvSpPr>
        <p:spPr>
          <a:xfrm>
            <a:off x="107504" y="116632"/>
            <a:ext cx="8928992" cy="6624736"/>
          </a:xfrm>
          <a:prstGeom prst="roundRect">
            <a:avLst>
              <a:gd name="adj" fmla="val 5548"/>
            </a:avLst>
          </a:prstGeom>
          <a:noFill/>
          <a:ln>
            <a:solidFill>
              <a:srgbClr val="815C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02C7CF9-6B03-45BE-9C36-81108748B204}"/>
              </a:ext>
            </a:extLst>
          </p:cNvPr>
          <p:cNvSpPr txBox="1"/>
          <p:nvPr/>
        </p:nvSpPr>
        <p:spPr>
          <a:xfrm>
            <a:off x="2118654" y="128826"/>
            <a:ext cx="360547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latin typeface="HY견고딕" panose="02030600000101010101" pitchFamily="18" charset="-127"/>
                <a:ea typeface="HY견고딕" panose="02030600000101010101" pitchFamily="18" charset="-127"/>
              </a:rPr>
              <a:t>소스 코드 샘플</a:t>
            </a:r>
          </a:p>
        </p:txBody>
      </p:sp>
    </p:spTree>
    <p:extLst>
      <p:ext uri="{BB962C8B-B14F-4D97-AF65-F5344CB8AC3E}">
        <p14:creationId xmlns:p14="http://schemas.microsoft.com/office/powerpoint/2010/main" val="1404082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>
            <a:off x="-1620688" y="-1082996"/>
            <a:ext cx="3585241" cy="3096344"/>
            <a:chOff x="-1620688" y="-1082996"/>
            <a:chExt cx="3585241" cy="3096344"/>
          </a:xfrm>
        </p:grpSpPr>
        <p:sp>
          <p:nvSpPr>
            <p:cNvPr id="5" name="타원 4"/>
            <p:cNvSpPr/>
            <p:nvPr/>
          </p:nvSpPr>
          <p:spPr>
            <a:xfrm>
              <a:off x="-1332656" y="-897916"/>
              <a:ext cx="3168352" cy="2736304"/>
            </a:xfrm>
            <a:prstGeom prst="ellipse">
              <a:avLst/>
            </a:prstGeom>
            <a:solidFill>
              <a:srgbClr val="815C37"/>
            </a:solidFill>
            <a:ln>
              <a:solidFill>
                <a:srgbClr val="815C3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타원 5"/>
            <p:cNvSpPr/>
            <p:nvPr/>
          </p:nvSpPr>
          <p:spPr>
            <a:xfrm>
              <a:off x="-1620688" y="-1082996"/>
              <a:ext cx="3585241" cy="3096344"/>
            </a:xfrm>
            <a:prstGeom prst="ellipse">
              <a:avLst/>
            </a:prstGeom>
            <a:noFill/>
            <a:ln>
              <a:solidFill>
                <a:srgbClr val="815C3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51520" y="482936"/>
              <a:ext cx="9541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김나영</a:t>
              </a:r>
              <a:endPara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sp>
        <p:nvSpPr>
          <p:cNvPr id="12" name="모서리가 둥근 직사각형 11"/>
          <p:cNvSpPr/>
          <p:nvPr/>
        </p:nvSpPr>
        <p:spPr>
          <a:xfrm>
            <a:off x="107504" y="116632"/>
            <a:ext cx="8928992" cy="6624736"/>
          </a:xfrm>
          <a:prstGeom prst="roundRect">
            <a:avLst>
              <a:gd name="adj" fmla="val 5548"/>
            </a:avLst>
          </a:prstGeom>
          <a:noFill/>
          <a:ln>
            <a:solidFill>
              <a:srgbClr val="815C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02C7CF9-6B03-45BE-9C36-81108748B204}"/>
              </a:ext>
            </a:extLst>
          </p:cNvPr>
          <p:cNvSpPr txBox="1"/>
          <p:nvPr/>
        </p:nvSpPr>
        <p:spPr>
          <a:xfrm>
            <a:off x="2118654" y="128826"/>
            <a:ext cx="360547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latin typeface="HY견고딕" panose="02030600000101010101" pitchFamily="18" charset="-127"/>
                <a:ea typeface="HY견고딕" panose="02030600000101010101" pitchFamily="18" charset="-127"/>
              </a:rPr>
              <a:t>소스 코드 샘플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507"/>
          <a:stretch/>
        </p:blipFill>
        <p:spPr>
          <a:xfrm>
            <a:off x="1801312" y="1213448"/>
            <a:ext cx="7080479" cy="4519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24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>
            <a:off x="-1620688" y="-1082996"/>
            <a:ext cx="3585241" cy="3096344"/>
            <a:chOff x="-1620688" y="-1082996"/>
            <a:chExt cx="3585241" cy="3096344"/>
          </a:xfrm>
        </p:grpSpPr>
        <p:sp>
          <p:nvSpPr>
            <p:cNvPr id="5" name="타원 4"/>
            <p:cNvSpPr/>
            <p:nvPr/>
          </p:nvSpPr>
          <p:spPr>
            <a:xfrm>
              <a:off x="-1332656" y="-897916"/>
              <a:ext cx="3168352" cy="2736304"/>
            </a:xfrm>
            <a:prstGeom prst="ellipse">
              <a:avLst/>
            </a:prstGeom>
            <a:solidFill>
              <a:srgbClr val="815C37"/>
            </a:solidFill>
            <a:ln>
              <a:solidFill>
                <a:srgbClr val="815C3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타원 5"/>
            <p:cNvSpPr/>
            <p:nvPr/>
          </p:nvSpPr>
          <p:spPr>
            <a:xfrm>
              <a:off x="-1620688" y="-1082996"/>
              <a:ext cx="3585241" cy="3096344"/>
            </a:xfrm>
            <a:prstGeom prst="ellipse">
              <a:avLst/>
            </a:prstGeom>
            <a:noFill/>
            <a:ln>
              <a:solidFill>
                <a:srgbClr val="815C3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51520" y="482936"/>
              <a:ext cx="9541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김나영</a:t>
              </a:r>
              <a:endPara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sp>
        <p:nvSpPr>
          <p:cNvPr id="12" name="모서리가 둥근 직사각형 11"/>
          <p:cNvSpPr/>
          <p:nvPr/>
        </p:nvSpPr>
        <p:spPr>
          <a:xfrm>
            <a:off x="107504" y="116632"/>
            <a:ext cx="8928992" cy="6624736"/>
          </a:xfrm>
          <a:prstGeom prst="roundRect">
            <a:avLst>
              <a:gd name="adj" fmla="val 5548"/>
            </a:avLst>
          </a:prstGeom>
          <a:noFill/>
          <a:ln>
            <a:solidFill>
              <a:srgbClr val="815C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02C7CF9-6B03-45BE-9C36-81108748B204}"/>
              </a:ext>
            </a:extLst>
          </p:cNvPr>
          <p:cNvSpPr txBox="1"/>
          <p:nvPr/>
        </p:nvSpPr>
        <p:spPr>
          <a:xfrm>
            <a:off x="2118654" y="128826"/>
            <a:ext cx="360547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latin typeface="HY견고딕" panose="02030600000101010101" pitchFamily="18" charset="-127"/>
                <a:ea typeface="HY견고딕" panose="02030600000101010101" pitchFamily="18" charset="-127"/>
              </a:rPr>
              <a:t>소스 코드 샘플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514"/>
          <a:stretch/>
        </p:blipFill>
        <p:spPr>
          <a:xfrm>
            <a:off x="1930625" y="1052736"/>
            <a:ext cx="6889847" cy="5544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96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46" t="18329" r="9709" b="19713"/>
          <a:stretch/>
        </p:blipFill>
        <p:spPr>
          <a:xfrm>
            <a:off x="2335087" y="853789"/>
            <a:ext cx="5328592" cy="3168352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1" name="그룹 10"/>
          <p:cNvGrpSpPr/>
          <p:nvPr/>
        </p:nvGrpSpPr>
        <p:grpSpPr>
          <a:xfrm>
            <a:off x="-1620688" y="-1082996"/>
            <a:ext cx="3585241" cy="3096344"/>
            <a:chOff x="-1620688" y="-1082996"/>
            <a:chExt cx="3585241" cy="3096344"/>
          </a:xfrm>
        </p:grpSpPr>
        <p:sp>
          <p:nvSpPr>
            <p:cNvPr id="5" name="타원 4"/>
            <p:cNvSpPr/>
            <p:nvPr/>
          </p:nvSpPr>
          <p:spPr>
            <a:xfrm>
              <a:off x="-1332656" y="-897916"/>
              <a:ext cx="3168352" cy="2736304"/>
            </a:xfrm>
            <a:prstGeom prst="ellipse">
              <a:avLst/>
            </a:prstGeom>
            <a:solidFill>
              <a:srgbClr val="815C37"/>
            </a:solidFill>
            <a:ln>
              <a:solidFill>
                <a:srgbClr val="815C3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타원 5"/>
            <p:cNvSpPr/>
            <p:nvPr/>
          </p:nvSpPr>
          <p:spPr>
            <a:xfrm>
              <a:off x="-1620688" y="-1082996"/>
              <a:ext cx="3585241" cy="3096344"/>
            </a:xfrm>
            <a:prstGeom prst="ellipse">
              <a:avLst/>
            </a:prstGeom>
            <a:noFill/>
            <a:ln>
              <a:solidFill>
                <a:srgbClr val="815C3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51520" y="482936"/>
              <a:ext cx="9541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박신영</a:t>
              </a:r>
              <a:endPara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sp>
        <p:nvSpPr>
          <p:cNvPr id="12" name="모서리가 둥근 직사각형 11"/>
          <p:cNvSpPr/>
          <p:nvPr/>
        </p:nvSpPr>
        <p:spPr>
          <a:xfrm>
            <a:off x="107504" y="116632"/>
            <a:ext cx="8928992" cy="6624736"/>
          </a:xfrm>
          <a:prstGeom prst="roundRect">
            <a:avLst>
              <a:gd name="adj" fmla="val 5548"/>
            </a:avLst>
          </a:prstGeom>
          <a:noFill/>
          <a:ln>
            <a:solidFill>
              <a:srgbClr val="815C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02C7CF9-6B03-45BE-9C36-81108748B204}"/>
              </a:ext>
            </a:extLst>
          </p:cNvPr>
          <p:cNvSpPr txBox="1"/>
          <p:nvPr/>
        </p:nvSpPr>
        <p:spPr>
          <a:xfrm>
            <a:off x="2118654" y="128826"/>
            <a:ext cx="360547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latin typeface="HY견고딕" panose="02030600000101010101" pitchFamily="18" charset="-127"/>
                <a:ea typeface="HY견고딕" panose="02030600000101010101" pitchFamily="18" charset="-127"/>
              </a:rPr>
              <a:t>소스 코드 샘플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00" t="17491" b="32584"/>
          <a:stretch/>
        </p:blipFill>
        <p:spPr>
          <a:xfrm>
            <a:off x="2335086" y="4149080"/>
            <a:ext cx="5333257" cy="245330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81629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4946" y="1052736"/>
            <a:ext cx="6499502" cy="4549124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1" name="그룹 10"/>
          <p:cNvGrpSpPr/>
          <p:nvPr/>
        </p:nvGrpSpPr>
        <p:grpSpPr>
          <a:xfrm>
            <a:off x="-1620688" y="-1082996"/>
            <a:ext cx="3585241" cy="3096344"/>
            <a:chOff x="-1620688" y="-1082996"/>
            <a:chExt cx="3585241" cy="3096344"/>
          </a:xfrm>
        </p:grpSpPr>
        <p:sp>
          <p:nvSpPr>
            <p:cNvPr id="5" name="타원 4"/>
            <p:cNvSpPr/>
            <p:nvPr/>
          </p:nvSpPr>
          <p:spPr>
            <a:xfrm>
              <a:off x="-1332656" y="-897916"/>
              <a:ext cx="3168352" cy="2736304"/>
            </a:xfrm>
            <a:prstGeom prst="ellipse">
              <a:avLst/>
            </a:prstGeom>
            <a:solidFill>
              <a:srgbClr val="815C37"/>
            </a:solidFill>
            <a:ln>
              <a:solidFill>
                <a:srgbClr val="815C3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타원 5"/>
            <p:cNvSpPr/>
            <p:nvPr/>
          </p:nvSpPr>
          <p:spPr>
            <a:xfrm>
              <a:off x="-1620688" y="-1082996"/>
              <a:ext cx="3585241" cy="3096344"/>
            </a:xfrm>
            <a:prstGeom prst="ellipse">
              <a:avLst/>
            </a:prstGeom>
            <a:noFill/>
            <a:ln>
              <a:solidFill>
                <a:srgbClr val="815C3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51520" y="482936"/>
              <a:ext cx="9541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박신영</a:t>
              </a:r>
              <a:endPara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sp>
        <p:nvSpPr>
          <p:cNvPr id="12" name="모서리가 둥근 직사각형 11"/>
          <p:cNvSpPr/>
          <p:nvPr/>
        </p:nvSpPr>
        <p:spPr>
          <a:xfrm>
            <a:off x="107504" y="116632"/>
            <a:ext cx="8928992" cy="6624736"/>
          </a:xfrm>
          <a:prstGeom prst="roundRect">
            <a:avLst>
              <a:gd name="adj" fmla="val 5548"/>
            </a:avLst>
          </a:prstGeom>
          <a:noFill/>
          <a:ln>
            <a:solidFill>
              <a:srgbClr val="815C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02C7CF9-6B03-45BE-9C36-81108748B204}"/>
              </a:ext>
            </a:extLst>
          </p:cNvPr>
          <p:cNvSpPr txBox="1"/>
          <p:nvPr/>
        </p:nvSpPr>
        <p:spPr>
          <a:xfrm>
            <a:off x="2118654" y="128826"/>
            <a:ext cx="360547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latin typeface="HY견고딕" panose="02030600000101010101" pitchFamily="18" charset="-127"/>
                <a:ea typeface="HY견고딕" panose="02030600000101010101" pitchFamily="18" charset="-127"/>
              </a:rPr>
              <a:t>소스 코드 샘플</a:t>
            </a:r>
          </a:p>
        </p:txBody>
      </p:sp>
    </p:spTree>
    <p:extLst>
      <p:ext uri="{BB962C8B-B14F-4D97-AF65-F5344CB8AC3E}">
        <p14:creationId xmlns:p14="http://schemas.microsoft.com/office/powerpoint/2010/main" val="2147955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1"/>
            <a:ext cx="9144000" cy="3319921"/>
          </a:xfrm>
          <a:prstGeom prst="rect">
            <a:avLst/>
          </a:prstGeom>
          <a:solidFill>
            <a:srgbClr val="815C37"/>
          </a:solidFill>
          <a:ln>
            <a:solidFill>
              <a:srgbClr val="815C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826460" y="1683385"/>
            <a:ext cx="5763116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NOOPNOOP</a:t>
            </a:r>
            <a:endParaRPr lang="ko-KR" altLang="en-US" sz="7000" b="1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F81D0D-F28F-493B-87DE-43DD22205F4E}"/>
              </a:ext>
            </a:extLst>
          </p:cNvPr>
          <p:cNvSpPr txBox="1"/>
          <p:nvPr/>
        </p:nvSpPr>
        <p:spPr>
          <a:xfrm>
            <a:off x="2668036" y="4163537"/>
            <a:ext cx="382668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latin typeface="-윤고딕330" pitchFamily="18" charset="-127"/>
                <a:ea typeface="-윤고딕330" pitchFamily="18" charset="-127"/>
              </a:rPr>
              <a:t>‘</a:t>
            </a:r>
            <a:r>
              <a:rPr lang="en-US" altLang="ko-KR" sz="4000" b="1" dirty="0">
                <a:solidFill>
                  <a:srgbClr val="198754"/>
                </a:solidFill>
                <a:latin typeface="-윤고딕330" pitchFamily="18" charset="-127"/>
                <a:ea typeface="-윤고딕330" pitchFamily="18" charset="-127"/>
              </a:rPr>
              <a:t>No Op</a:t>
            </a:r>
            <a:r>
              <a:rPr lang="en-US" altLang="ko-KR" sz="4000" b="1" dirty="0">
                <a:latin typeface="-윤고딕330" pitchFamily="18" charset="-127"/>
                <a:ea typeface="-윤고딕330" pitchFamily="18" charset="-127"/>
              </a:rPr>
              <a:t>eration’</a:t>
            </a:r>
            <a:endParaRPr lang="ko-KR" altLang="en-US" sz="4000" b="1" dirty="0">
              <a:latin typeface="-윤고딕330" pitchFamily="18" charset="-127"/>
              <a:ea typeface="-윤고딕330" pitchFamily="18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71B7A36-2F41-47D4-9167-636293323AD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7091" y="3645024"/>
            <a:ext cx="411697" cy="41169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C7D7B04-A014-416C-B08B-D39C31FDB5B6}"/>
              </a:ext>
            </a:extLst>
          </p:cNvPr>
          <p:cNvSpPr txBox="1"/>
          <p:nvPr/>
        </p:nvSpPr>
        <p:spPr>
          <a:xfrm>
            <a:off x="3065393" y="4978239"/>
            <a:ext cx="30187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-윤고딕330" pitchFamily="18" charset="-127"/>
                <a:ea typeface="-윤고딕330" pitchFamily="18" charset="-127"/>
              </a:rPr>
              <a:t>프로그래밍 언어 중 하나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8AA7BCD-2C62-406F-835C-FB556532F1A9}"/>
              </a:ext>
            </a:extLst>
          </p:cNvPr>
          <p:cNvSpPr txBox="1"/>
          <p:nvPr/>
        </p:nvSpPr>
        <p:spPr>
          <a:xfrm>
            <a:off x="3172082" y="5409359"/>
            <a:ext cx="31550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-윤고딕330" pitchFamily="18" charset="-127"/>
                <a:ea typeface="-윤고딕330" pitchFamily="18" charset="-127"/>
              </a:rPr>
              <a:t>‘</a:t>
            </a:r>
            <a:r>
              <a:rPr lang="ko-KR" altLang="en-US" sz="2000" dirty="0">
                <a:latin typeface="-윤고딕330" pitchFamily="18" charset="-127"/>
                <a:ea typeface="-윤고딕330" pitchFamily="18" charset="-127"/>
              </a:rPr>
              <a:t>아무 </a:t>
            </a:r>
            <a:r>
              <a:rPr lang="ko-KR" altLang="en-US" sz="2000" dirty="0" smtClean="0">
                <a:latin typeface="-윤고딕330" pitchFamily="18" charset="-127"/>
                <a:ea typeface="-윤고딕330" pitchFamily="18" charset="-127"/>
              </a:rPr>
              <a:t>작업도 </a:t>
            </a:r>
            <a:r>
              <a:rPr lang="ko-KR" altLang="en-US" sz="2000" dirty="0">
                <a:latin typeface="-윤고딕330" pitchFamily="18" charset="-127"/>
                <a:ea typeface="-윤고딕330" pitchFamily="18" charset="-127"/>
              </a:rPr>
              <a:t>하지 않는다</a:t>
            </a:r>
            <a:r>
              <a:rPr lang="en-US" altLang="ko-KR" sz="2000" dirty="0">
                <a:latin typeface="-윤고딕330" pitchFamily="18" charset="-127"/>
                <a:ea typeface="-윤고딕330" pitchFamily="18" charset="-127"/>
              </a:rPr>
              <a:t>’</a:t>
            </a:r>
            <a:endParaRPr lang="ko-KR" altLang="en-US" sz="2000" dirty="0">
              <a:latin typeface="-윤고딕330" pitchFamily="18" charset="-127"/>
              <a:ea typeface="-윤고딕33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39180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1136800"/>
            <a:ext cx="7000112" cy="5244528"/>
          </a:xfrm>
          <a:prstGeom prst="rect">
            <a:avLst/>
          </a:prstGeom>
        </p:spPr>
      </p:pic>
      <p:grpSp>
        <p:nvGrpSpPr>
          <p:cNvPr id="11" name="그룹 10"/>
          <p:cNvGrpSpPr/>
          <p:nvPr/>
        </p:nvGrpSpPr>
        <p:grpSpPr>
          <a:xfrm>
            <a:off x="-1620688" y="-1082996"/>
            <a:ext cx="3585241" cy="3096344"/>
            <a:chOff x="-1620688" y="-1082996"/>
            <a:chExt cx="3585241" cy="3096344"/>
          </a:xfrm>
        </p:grpSpPr>
        <p:sp>
          <p:nvSpPr>
            <p:cNvPr id="5" name="타원 4"/>
            <p:cNvSpPr/>
            <p:nvPr/>
          </p:nvSpPr>
          <p:spPr>
            <a:xfrm>
              <a:off x="-1332656" y="-897916"/>
              <a:ext cx="3168352" cy="2736304"/>
            </a:xfrm>
            <a:prstGeom prst="ellipse">
              <a:avLst/>
            </a:prstGeom>
            <a:solidFill>
              <a:srgbClr val="815C37"/>
            </a:solidFill>
            <a:ln>
              <a:solidFill>
                <a:srgbClr val="815C3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타원 5"/>
            <p:cNvSpPr/>
            <p:nvPr/>
          </p:nvSpPr>
          <p:spPr>
            <a:xfrm>
              <a:off x="-1620688" y="-1082996"/>
              <a:ext cx="3585241" cy="3096344"/>
            </a:xfrm>
            <a:prstGeom prst="ellipse">
              <a:avLst/>
            </a:prstGeom>
            <a:noFill/>
            <a:ln>
              <a:solidFill>
                <a:srgbClr val="815C3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51520" y="482936"/>
              <a:ext cx="9541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박신영</a:t>
              </a:r>
              <a:endPara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sp>
        <p:nvSpPr>
          <p:cNvPr id="12" name="모서리가 둥근 직사각형 11"/>
          <p:cNvSpPr/>
          <p:nvPr/>
        </p:nvSpPr>
        <p:spPr>
          <a:xfrm>
            <a:off x="107504" y="116632"/>
            <a:ext cx="8928992" cy="6624736"/>
          </a:xfrm>
          <a:prstGeom prst="roundRect">
            <a:avLst>
              <a:gd name="adj" fmla="val 5548"/>
            </a:avLst>
          </a:prstGeom>
          <a:noFill/>
          <a:ln>
            <a:solidFill>
              <a:srgbClr val="815C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02C7CF9-6B03-45BE-9C36-81108748B204}"/>
              </a:ext>
            </a:extLst>
          </p:cNvPr>
          <p:cNvSpPr txBox="1"/>
          <p:nvPr/>
        </p:nvSpPr>
        <p:spPr>
          <a:xfrm>
            <a:off x="2118654" y="128826"/>
            <a:ext cx="360547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latin typeface="HY견고딕" panose="02030600000101010101" pitchFamily="18" charset="-127"/>
                <a:ea typeface="HY견고딕" panose="02030600000101010101" pitchFamily="18" charset="-127"/>
              </a:rPr>
              <a:t>소스 코드 샘플</a:t>
            </a:r>
          </a:p>
        </p:txBody>
      </p:sp>
    </p:spTree>
    <p:extLst>
      <p:ext uri="{BB962C8B-B14F-4D97-AF65-F5344CB8AC3E}">
        <p14:creationId xmlns:p14="http://schemas.microsoft.com/office/powerpoint/2010/main" val="1892809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72"/>
          <a:stretch/>
        </p:blipFill>
        <p:spPr>
          <a:xfrm>
            <a:off x="1379618" y="980728"/>
            <a:ext cx="7484579" cy="5115272"/>
          </a:xfrm>
          <a:prstGeom prst="rect">
            <a:avLst/>
          </a:prstGeom>
        </p:spPr>
      </p:pic>
      <p:grpSp>
        <p:nvGrpSpPr>
          <p:cNvPr id="11" name="그룹 10"/>
          <p:cNvGrpSpPr/>
          <p:nvPr/>
        </p:nvGrpSpPr>
        <p:grpSpPr>
          <a:xfrm>
            <a:off x="-1620688" y="-1082996"/>
            <a:ext cx="3585241" cy="3096344"/>
            <a:chOff x="-1620688" y="-1082996"/>
            <a:chExt cx="3585241" cy="3096344"/>
          </a:xfrm>
        </p:grpSpPr>
        <p:sp>
          <p:nvSpPr>
            <p:cNvPr id="5" name="타원 4"/>
            <p:cNvSpPr/>
            <p:nvPr/>
          </p:nvSpPr>
          <p:spPr>
            <a:xfrm>
              <a:off x="-1332656" y="-897916"/>
              <a:ext cx="3168352" cy="2736304"/>
            </a:xfrm>
            <a:prstGeom prst="ellipse">
              <a:avLst/>
            </a:prstGeom>
            <a:solidFill>
              <a:srgbClr val="815C37"/>
            </a:solidFill>
            <a:ln>
              <a:solidFill>
                <a:srgbClr val="815C3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타원 5"/>
            <p:cNvSpPr/>
            <p:nvPr/>
          </p:nvSpPr>
          <p:spPr>
            <a:xfrm>
              <a:off x="-1620688" y="-1082996"/>
              <a:ext cx="3585241" cy="3096344"/>
            </a:xfrm>
            <a:prstGeom prst="ellipse">
              <a:avLst/>
            </a:prstGeom>
            <a:noFill/>
            <a:ln>
              <a:solidFill>
                <a:srgbClr val="815C3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51520" y="482936"/>
              <a:ext cx="9541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박신영</a:t>
              </a:r>
              <a:endPara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sp>
        <p:nvSpPr>
          <p:cNvPr id="12" name="모서리가 둥근 직사각형 11"/>
          <p:cNvSpPr/>
          <p:nvPr/>
        </p:nvSpPr>
        <p:spPr>
          <a:xfrm>
            <a:off x="107504" y="116632"/>
            <a:ext cx="8928992" cy="6624736"/>
          </a:xfrm>
          <a:prstGeom prst="roundRect">
            <a:avLst>
              <a:gd name="adj" fmla="val 5548"/>
            </a:avLst>
          </a:prstGeom>
          <a:noFill/>
          <a:ln>
            <a:solidFill>
              <a:srgbClr val="815C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02C7CF9-6B03-45BE-9C36-81108748B204}"/>
              </a:ext>
            </a:extLst>
          </p:cNvPr>
          <p:cNvSpPr txBox="1"/>
          <p:nvPr/>
        </p:nvSpPr>
        <p:spPr>
          <a:xfrm>
            <a:off x="2118654" y="128826"/>
            <a:ext cx="360547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latin typeface="HY견고딕" panose="02030600000101010101" pitchFamily="18" charset="-127"/>
                <a:ea typeface="HY견고딕" panose="02030600000101010101" pitchFamily="18" charset="-127"/>
              </a:rPr>
              <a:t>소스 코드 샘플</a:t>
            </a:r>
          </a:p>
        </p:txBody>
      </p:sp>
    </p:spTree>
    <p:extLst>
      <p:ext uri="{BB962C8B-B14F-4D97-AF65-F5344CB8AC3E}">
        <p14:creationId xmlns:p14="http://schemas.microsoft.com/office/powerpoint/2010/main" val="85605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2377" y="1268760"/>
            <a:ext cx="7017880" cy="4536504"/>
          </a:xfrm>
          <a:prstGeom prst="rect">
            <a:avLst/>
          </a:prstGeom>
        </p:spPr>
      </p:pic>
      <p:grpSp>
        <p:nvGrpSpPr>
          <p:cNvPr id="11" name="그룹 10"/>
          <p:cNvGrpSpPr/>
          <p:nvPr/>
        </p:nvGrpSpPr>
        <p:grpSpPr>
          <a:xfrm>
            <a:off x="-1620688" y="-1082996"/>
            <a:ext cx="3585241" cy="3096344"/>
            <a:chOff x="-1620688" y="-1082996"/>
            <a:chExt cx="3585241" cy="3096344"/>
          </a:xfrm>
        </p:grpSpPr>
        <p:sp>
          <p:nvSpPr>
            <p:cNvPr id="5" name="타원 4"/>
            <p:cNvSpPr/>
            <p:nvPr/>
          </p:nvSpPr>
          <p:spPr>
            <a:xfrm>
              <a:off x="-1332656" y="-897916"/>
              <a:ext cx="3168352" cy="2736304"/>
            </a:xfrm>
            <a:prstGeom prst="ellipse">
              <a:avLst/>
            </a:prstGeom>
            <a:solidFill>
              <a:srgbClr val="815C37"/>
            </a:solidFill>
            <a:ln>
              <a:solidFill>
                <a:srgbClr val="815C3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타원 5"/>
            <p:cNvSpPr/>
            <p:nvPr/>
          </p:nvSpPr>
          <p:spPr>
            <a:xfrm>
              <a:off x="-1620688" y="-1082996"/>
              <a:ext cx="3585241" cy="3096344"/>
            </a:xfrm>
            <a:prstGeom prst="ellipse">
              <a:avLst/>
            </a:prstGeom>
            <a:noFill/>
            <a:ln>
              <a:solidFill>
                <a:srgbClr val="815C3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51520" y="482936"/>
              <a:ext cx="9541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박신영</a:t>
              </a:r>
              <a:endPara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sp>
        <p:nvSpPr>
          <p:cNvPr id="12" name="모서리가 둥근 직사각형 11"/>
          <p:cNvSpPr/>
          <p:nvPr/>
        </p:nvSpPr>
        <p:spPr>
          <a:xfrm>
            <a:off x="107504" y="116632"/>
            <a:ext cx="8928992" cy="6624736"/>
          </a:xfrm>
          <a:prstGeom prst="roundRect">
            <a:avLst>
              <a:gd name="adj" fmla="val 5548"/>
            </a:avLst>
          </a:prstGeom>
          <a:noFill/>
          <a:ln>
            <a:solidFill>
              <a:srgbClr val="815C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02C7CF9-6B03-45BE-9C36-81108748B204}"/>
              </a:ext>
            </a:extLst>
          </p:cNvPr>
          <p:cNvSpPr txBox="1"/>
          <p:nvPr/>
        </p:nvSpPr>
        <p:spPr>
          <a:xfrm>
            <a:off x="2118654" y="128826"/>
            <a:ext cx="360547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latin typeface="HY견고딕" panose="02030600000101010101" pitchFamily="18" charset="-127"/>
                <a:ea typeface="HY견고딕" panose="02030600000101010101" pitchFamily="18" charset="-127"/>
              </a:rPr>
              <a:t>소스 코드 샘플</a:t>
            </a:r>
          </a:p>
        </p:txBody>
      </p:sp>
    </p:spTree>
    <p:extLst>
      <p:ext uri="{BB962C8B-B14F-4D97-AF65-F5344CB8AC3E}">
        <p14:creationId xmlns:p14="http://schemas.microsoft.com/office/powerpoint/2010/main" val="3022234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6167" y="980728"/>
            <a:ext cx="6730289" cy="4911130"/>
          </a:xfrm>
          <a:prstGeom prst="rect">
            <a:avLst/>
          </a:prstGeom>
        </p:spPr>
      </p:pic>
      <p:grpSp>
        <p:nvGrpSpPr>
          <p:cNvPr id="11" name="그룹 10"/>
          <p:cNvGrpSpPr/>
          <p:nvPr/>
        </p:nvGrpSpPr>
        <p:grpSpPr>
          <a:xfrm>
            <a:off x="-1620688" y="-1082996"/>
            <a:ext cx="3585241" cy="3096344"/>
            <a:chOff x="-1620688" y="-1082996"/>
            <a:chExt cx="3585241" cy="3096344"/>
          </a:xfrm>
        </p:grpSpPr>
        <p:sp>
          <p:nvSpPr>
            <p:cNvPr id="5" name="타원 4"/>
            <p:cNvSpPr/>
            <p:nvPr/>
          </p:nvSpPr>
          <p:spPr>
            <a:xfrm>
              <a:off x="-1332656" y="-897916"/>
              <a:ext cx="3168352" cy="2736304"/>
            </a:xfrm>
            <a:prstGeom prst="ellipse">
              <a:avLst/>
            </a:prstGeom>
            <a:solidFill>
              <a:srgbClr val="815C37"/>
            </a:solidFill>
            <a:ln>
              <a:solidFill>
                <a:srgbClr val="815C3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타원 5"/>
            <p:cNvSpPr/>
            <p:nvPr/>
          </p:nvSpPr>
          <p:spPr>
            <a:xfrm>
              <a:off x="-1620688" y="-1082996"/>
              <a:ext cx="3585241" cy="3096344"/>
            </a:xfrm>
            <a:prstGeom prst="ellipse">
              <a:avLst/>
            </a:prstGeom>
            <a:noFill/>
            <a:ln>
              <a:solidFill>
                <a:srgbClr val="815C3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51520" y="482936"/>
              <a:ext cx="9541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 err="1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윤여준</a:t>
              </a:r>
              <a:endPara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sp>
        <p:nvSpPr>
          <p:cNvPr id="12" name="모서리가 둥근 직사각형 11"/>
          <p:cNvSpPr/>
          <p:nvPr/>
        </p:nvSpPr>
        <p:spPr>
          <a:xfrm>
            <a:off x="107504" y="116632"/>
            <a:ext cx="8928992" cy="6624736"/>
          </a:xfrm>
          <a:prstGeom prst="roundRect">
            <a:avLst>
              <a:gd name="adj" fmla="val 5548"/>
            </a:avLst>
          </a:prstGeom>
          <a:noFill/>
          <a:ln>
            <a:solidFill>
              <a:srgbClr val="815C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02C7CF9-6B03-45BE-9C36-81108748B204}"/>
              </a:ext>
            </a:extLst>
          </p:cNvPr>
          <p:cNvSpPr txBox="1"/>
          <p:nvPr/>
        </p:nvSpPr>
        <p:spPr>
          <a:xfrm>
            <a:off x="2118654" y="128826"/>
            <a:ext cx="360547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latin typeface="HY견고딕" panose="02030600000101010101" pitchFamily="18" charset="-127"/>
                <a:ea typeface="HY견고딕" panose="02030600000101010101" pitchFamily="18" charset="-127"/>
              </a:rPr>
              <a:t>소스 코드 샘플</a:t>
            </a:r>
          </a:p>
        </p:txBody>
      </p:sp>
    </p:spTree>
    <p:extLst>
      <p:ext uri="{BB962C8B-B14F-4D97-AF65-F5344CB8AC3E}">
        <p14:creationId xmlns:p14="http://schemas.microsoft.com/office/powerpoint/2010/main" val="4012419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704" y="883046"/>
            <a:ext cx="6968516" cy="5400600"/>
          </a:xfrm>
          <a:prstGeom prst="rect">
            <a:avLst/>
          </a:prstGeom>
        </p:spPr>
      </p:pic>
      <p:grpSp>
        <p:nvGrpSpPr>
          <p:cNvPr id="11" name="그룹 10"/>
          <p:cNvGrpSpPr/>
          <p:nvPr/>
        </p:nvGrpSpPr>
        <p:grpSpPr>
          <a:xfrm>
            <a:off x="-1620688" y="-1082996"/>
            <a:ext cx="3585241" cy="3096344"/>
            <a:chOff x="-1620688" y="-1082996"/>
            <a:chExt cx="3585241" cy="3096344"/>
          </a:xfrm>
        </p:grpSpPr>
        <p:sp>
          <p:nvSpPr>
            <p:cNvPr id="5" name="타원 4"/>
            <p:cNvSpPr/>
            <p:nvPr/>
          </p:nvSpPr>
          <p:spPr>
            <a:xfrm>
              <a:off x="-1332656" y="-897916"/>
              <a:ext cx="3168352" cy="2736304"/>
            </a:xfrm>
            <a:prstGeom prst="ellipse">
              <a:avLst/>
            </a:prstGeom>
            <a:solidFill>
              <a:srgbClr val="815C37"/>
            </a:solidFill>
            <a:ln>
              <a:solidFill>
                <a:srgbClr val="815C3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타원 5"/>
            <p:cNvSpPr/>
            <p:nvPr/>
          </p:nvSpPr>
          <p:spPr>
            <a:xfrm>
              <a:off x="-1620688" y="-1082996"/>
              <a:ext cx="3585241" cy="3096344"/>
            </a:xfrm>
            <a:prstGeom prst="ellipse">
              <a:avLst/>
            </a:prstGeom>
            <a:noFill/>
            <a:ln>
              <a:solidFill>
                <a:srgbClr val="815C3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51520" y="482936"/>
              <a:ext cx="9541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윤여준</a:t>
              </a:r>
              <a:endPara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sp>
        <p:nvSpPr>
          <p:cNvPr id="12" name="모서리가 둥근 직사각형 11"/>
          <p:cNvSpPr/>
          <p:nvPr/>
        </p:nvSpPr>
        <p:spPr>
          <a:xfrm>
            <a:off x="107504" y="116632"/>
            <a:ext cx="8928992" cy="6624736"/>
          </a:xfrm>
          <a:prstGeom prst="roundRect">
            <a:avLst>
              <a:gd name="adj" fmla="val 5548"/>
            </a:avLst>
          </a:prstGeom>
          <a:noFill/>
          <a:ln>
            <a:solidFill>
              <a:srgbClr val="815C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02C7CF9-6B03-45BE-9C36-81108748B204}"/>
              </a:ext>
            </a:extLst>
          </p:cNvPr>
          <p:cNvSpPr txBox="1"/>
          <p:nvPr/>
        </p:nvSpPr>
        <p:spPr>
          <a:xfrm>
            <a:off x="2118654" y="128826"/>
            <a:ext cx="360547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latin typeface="HY견고딕" panose="02030600000101010101" pitchFamily="18" charset="-127"/>
                <a:ea typeface="HY견고딕" panose="02030600000101010101" pitchFamily="18" charset="-127"/>
              </a:rPr>
              <a:t>소스 코드 샘플</a:t>
            </a:r>
          </a:p>
        </p:txBody>
      </p:sp>
    </p:spTree>
    <p:extLst>
      <p:ext uri="{BB962C8B-B14F-4D97-AF65-F5344CB8AC3E}">
        <p14:creationId xmlns:p14="http://schemas.microsoft.com/office/powerpoint/2010/main" val="51110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8654" y="836712"/>
            <a:ext cx="5689689" cy="5831930"/>
          </a:xfrm>
          <a:prstGeom prst="rect">
            <a:avLst/>
          </a:prstGeom>
        </p:spPr>
      </p:pic>
      <p:grpSp>
        <p:nvGrpSpPr>
          <p:cNvPr id="11" name="그룹 10"/>
          <p:cNvGrpSpPr/>
          <p:nvPr/>
        </p:nvGrpSpPr>
        <p:grpSpPr>
          <a:xfrm>
            <a:off x="-1620688" y="-1082996"/>
            <a:ext cx="3585241" cy="3096344"/>
            <a:chOff x="-1620688" y="-1082996"/>
            <a:chExt cx="3585241" cy="3096344"/>
          </a:xfrm>
        </p:grpSpPr>
        <p:sp>
          <p:nvSpPr>
            <p:cNvPr id="5" name="타원 4"/>
            <p:cNvSpPr/>
            <p:nvPr/>
          </p:nvSpPr>
          <p:spPr>
            <a:xfrm>
              <a:off x="-1332656" y="-897916"/>
              <a:ext cx="3168352" cy="2736304"/>
            </a:xfrm>
            <a:prstGeom prst="ellipse">
              <a:avLst/>
            </a:prstGeom>
            <a:solidFill>
              <a:srgbClr val="815C37"/>
            </a:solidFill>
            <a:ln>
              <a:solidFill>
                <a:srgbClr val="815C3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타원 5"/>
            <p:cNvSpPr/>
            <p:nvPr/>
          </p:nvSpPr>
          <p:spPr>
            <a:xfrm>
              <a:off x="-1620688" y="-1082996"/>
              <a:ext cx="3585241" cy="3096344"/>
            </a:xfrm>
            <a:prstGeom prst="ellipse">
              <a:avLst/>
            </a:prstGeom>
            <a:noFill/>
            <a:ln>
              <a:solidFill>
                <a:srgbClr val="815C3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51520" y="482936"/>
              <a:ext cx="9541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 err="1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윤여준</a:t>
              </a:r>
              <a:endPara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sp>
        <p:nvSpPr>
          <p:cNvPr id="12" name="모서리가 둥근 직사각형 11"/>
          <p:cNvSpPr/>
          <p:nvPr/>
        </p:nvSpPr>
        <p:spPr>
          <a:xfrm>
            <a:off x="107504" y="116632"/>
            <a:ext cx="8928992" cy="6624736"/>
          </a:xfrm>
          <a:prstGeom prst="roundRect">
            <a:avLst>
              <a:gd name="adj" fmla="val 5548"/>
            </a:avLst>
          </a:prstGeom>
          <a:noFill/>
          <a:ln>
            <a:solidFill>
              <a:srgbClr val="815C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02C7CF9-6B03-45BE-9C36-81108748B204}"/>
              </a:ext>
            </a:extLst>
          </p:cNvPr>
          <p:cNvSpPr txBox="1"/>
          <p:nvPr/>
        </p:nvSpPr>
        <p:spPr>
          <a:xfrm>
            <a:off x="2118654" y="128826"/>
            <a:ext cx="360547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latin typeface="HY견고딕" panose="02030600000101010101" pitchFamily="18" charset="-127"/>
                <a:ea typeface="HY견고딕" panose="02030600000101010101" pitchFamily="18" charset="-127"/>
              </a:rPr>
              <a:t>소스 코드 샘플</a:t>
            </a:r>
          </a:p>
        </p:txBody>
      </p:sp>
    </p:spTree>
    <p:extLst>
      <p:ext uri="{BB962C8B-B14F-4D97-AF65-F5344CB8AC3E}">
        <p14:creationId xmlns:p14="http://schemas.microsoft.com/office/powerpoint/2010/main" val="1178234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2370" y="836712"/>
            <a:ext cx="6202038" cy="5898795"/>
          </a:xfrm>
          <a:prstGeom prst="rect">
            <a:avLst/>
          </a:prstGeom>
        </p:spPr>
      </p:pic>
      <p:grpSp>
        <p:nvGrpSpPr>
          <p:cNvPr id="11" name="그룹 10"/>
          <p:cNvGrpSpPr/>
          <p:nvPr/>
        </p:nvGrpSpPr>
        <p:grpSpPr>
          <a:xfrm>
            <a:off x="-1620688" y="-1082996"/>
            <a:ext cx="3585241" cy="3096344"/>
            <a:chOff x="-1620688" y="-1082996"/>
            <a:chExt cx="3585241" cy="3096344"/>
          </a:xfrm>
        </p:grpSpPr>
        <p:sp>
          <p:nvSpPr>
            <p:cNvPr id="5" name="타원 4"/>
            <p:cNvSpPr/>
            <p:nvPr/>
          </p:nvSpPr>
          <p:spPr>
            <a:xfrm>
              <a:off x="-1332656" y="-897916"/>
              <a:ext cx="3168352" cy="2736304"/>
            </a:xfrm>
            <a:prstGeom prst="ellipse">
              <a:avLst/>
            </a:prstGeom>
            <a:solidFill>
              <a:srgbClr val="815C37"/>
            </a:solidFill>
            <a:ln>
              <a:solidFill>
                <a:srgbClr val="815C3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타원 5"/>
            <p:cNvSpPr/>
            <p:nvPr/>
          </p:nvSpPr>
          <p:spPr>
            <a:xfrm>
              <a:off x="-1620688" y="-1082996"/>
              <a:ext cx="3585241" cy="3096344"/>
            </a:xfrm>
            <a:prstGeom prst="ellipse">
              <a:avLst/>
            </a:prstGeom>
            <a:noFill/>
            <a:ln>
              <a:solidFill>
                <a:srgbClr val="815C3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51520" y="482936"/>
              <a:ext cx="9541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 err="1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윤여준</a:t>
              </a:r>
              <a:endPara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sp>
        <p:nvSpPr>
          <p:cNvPr id="12" name="모서리가 둥근 직사각형 11"/>
          <p:cNvSpPr/>
          <p:nvPr/>
        </p:nvSpPr>
        <p:spPr>
          <a:xfrm>
            <a:off x="107504" y="116632"/>
            <a:ext cx="8928992" cy="6624736"/>
          </a:xfrm>
          <a:prstGeom prst="roundRect">
            <a:avLst>
              <a:gd name="adj" fmla="val 5548"/>
            </a:avLst>
          </a:prstGeom>
          <a:noFill/>
          <a:ln>
            <a:solidFill>
              <a:srgbClr val="815C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02C7CF9-6B03-45BE-9C36-81108748B204}"/>
              </a:ext>
            </a:extLst>
          </p:cNvPr>
          <p:cNvSpPr txBox="1"/>
          <p:nvPr/>
        </p:nvSpPr>
        <p:spPr>
          <a:xfrm>
            <a:off x="2118654" y="128826"/>
            <a:ext cx="360547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latin typeface="HY견고딕" panose="02030600000101010101" pitchFamily="18" charset="-127"/>
                <a:ea typeface="HY견고딕" panose="02030600000101010101" pitchFamily="18" charset="-127"/>
              </a:rPr>
              <a:t>소스 코드 샘플</a:t>
            </a:r>
          </a:p>
        </p:txBody>
      </p:sp>
    </p:spTree>
    <p:extLst>
      <p:ext uri="{BB962C8B-B14F-4D97-AF65-F5344CB8AC3E}">
        <p14:creationId xmlns:p14="http://schemas.microsoft.com/office/powerpoint/2010/main" val="3405658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696" y="836712"/>
            <a:ext cx="6402990" cy="5610304"/>
          </a:xfrm>
          <a:prstGeom prst="rect">
            <a:avLst/>
          </a:prstGeom>
        </p:spPr>
      </p:pic>
      <p:grpSp>
        <p:nvGrpSpPr>
          <p:cNvPr id="11" name="그룹 10"/>
          <p:cNvGrpSpPr/>
          <p:nvPr/>
        </p:nvGrpSpPr>
        <p:grpSpPr>
          <a:xfrm>
            <a:off x="-1620688" y="-1082996"/>
            <a:ext cx="3585241" cy="3096344"/>
            <a:chOff x="-1620688" y="-1082996"/>
            <a:chExt cx="3585241" cy="3096344"/>
          </a:xfrm>
        </p:grpSpPr>
        <p:sp>
          <p:nvSpPr>
            <p:cNvPr id="5" name="타원 4"/>
            <p:cNvSpPr/>
            <p:nvPr/>
          </p:nvSpPr>
          <p:spPr>
            <a:xfrm>
              <a:off x="-1332656" y="-897916"/>
              <a:ext cx="3168352" cy="2736304"/>
            </a:xfrm>
            <a:prstGeom prst="ellipse">
              <a:avLst/>
            </a:prstGeom>
            <a:solidFill>
              <a:srgbClr val="815C37"/>
            </a:solidFill>
            <a:ln>
              <a:solidFill>
                <a:srgbClr val="815C3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타원 5"/>
            <p:cNvSpPr/>
            <p:nvPr/>
          </p:nvSpPr>
          <p:spPr>
            <a:xfrm>
              <a:off x="-1620688" y="-1082996"/>
              <a:ext cx="3585241" cy="3096344"/>
            </a:xfrm>
            <a:prstGeom prst="ellipse">
              <a:avLst/>
            </a:prstGeom>
            <a:noFill/>
            <a:ln>
              <a:solidFill>
                <a:srgbClr val="815C3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51520" y="482936"/>
              <a:ext cx="9541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 err="1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윤여준</a:t>
              </a:r>
              <a:endPara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sp>
        <p:nvSpPr>
          <p:cNvPr id="12" name="모서리가 둥근 직사각형 11"/>
          <p:cNvSpPr/>
          <p:nvPr/>
        </p:nvSpPr>
        <p:spPr>
          <a:xfrm>
            <a:off x="107504" y="116632"/>
            <a:ext cx="8928992" cy="6624736"/>
          </a:xfrm>
          <a:prstGeom prst="roundRect">
            <a:avLst>
              <a:gd name="adj" fmla="val 5548"/>
            </a:avLst>
          </a:prstGeom>
          <a:noFill/>
          <a:ln>
            <a:solidFill>
              <a:srgbClr val="815C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02C7CF9-6B03-45BE-9C36-81108748B204}"/>
              </a:ext>
            </a:extLst>
          </p:cNvPr>
          <p:cNvSpPr txBox="1"/>
          <p:nvPr/>
        </p:nvSpPr>
        <p:spPr>
          <a:xfrm>
            <a:off x="2118654" y="128826"/>
            <a:ext cx="360547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latin typeface="HY견고딕" panose="02030600000101010101" pitchFamily="18" charset="-127"/>
                <a:ea typeface="HY견고딕" panose="02030600000101010101" pitchFamily="18" charset="-127"/>
              </a:rPr>
              <a:t>소스 코드 샘플</a:t>
            </a:r>
          </a:p>
        </p:txBody>
      </p:sp>
    </p:spTree>
    <p:extLst>
      <p:ext uri="{BB962C8B-B14F-4D97-AF65-F5344CB8AC3E}">
        <p14:creationId xmlns:p14="http://schemas.microsoft.com/office/powerpoint/2010/main" val="855685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>
            <a:off x="-1620688" y="-1082996"/>
            <a:ext cx="3585241" cy="3096344"/>
            <a:chOff x="-1620688" y="-1082996"/>
            <a:chExt cx="3585241" cy="3096344"/>
          </a:xfrm>
        </p:grpSpPr>
        <p:sp>
          <p:nvSpPr>
            <p:cNvPr id="5" name="타원 4"/>
            <p:cNvSpPr/>
            <p:nvPr/>
          </p:nvSpPr>
          <p:spPr>
            <a:xfrm>
              <a:off x="-1332656" y="-897916"/>
              <a:ext cx="3168352" cy="2736304"/>
            </a:xfrm>
            <a:prstGeom prst="ellipse">
              <a:avLst/>
            </a:prstGeom>
            <a:solidFill>
              <a:srgbClr val="815C37"/>
            </a:solidFill>
            <a:ln>
              <a:solidFill>
                <a:srgbClr val="815C3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타원 5"/>
            <p:cNvSpPr/>
            <p:nvPr/>
          </p:nvSpPr>
          <p:spPr>
            <a:xfrm>
              <a:off x="-1620688" y="-1082996"/>
              <a:ext cx="3585241" cy="3096344"/>
            </a:xfrm>
            <a:prstGeom prst="ellipse">
              <a:avLst/>
            </a:prstGeom>
            <a:noFill/>
            <a:ln>
              <a:solidFill>
                <a:srgbClr val="815C3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51520" y="482936"/>
              <a:ext cx="9541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 err="1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윤여준</a:t>
              </a:r>
              <a:endPara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sp>
        <p:nvSpPr>
          <p:cNvPr id="12" name="모서리가 둥근 직사각형 11"/>
          <p:cNvSpPr/>
          <p:nvPr/>
        </p:nvSpPr>
        <p:spPr>
          <a:xfrm>
            <a:off x="107504" y="116632"/>
            <a:ext cx="8928992" cy="6624736"/>
          </a:xfrm>
          <a:prstGeom prst="roundRect">
            <a:avLst>
              <a:gd name="adj" fmla="val 5548"/>
            </a:avLst>
          </a:prstGeom>
          <a:noFill/>
          <a:ln>
            <a:solidFill>
              <a:srgbClr val="815C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02C7CF9-6B03-45BE-9C36-81108748B204}"/>
              </a:ext>
            </a:extLst>
          </p:cNvPr>
          <p:cNvSpPr txBox="1"/>
          <p:nvPr/>
        </p:nvSpPr>
        <p:spPr>
          <a:xfrm>
            <a:off x="2118654" y="128826"/>
            <a:ext cx="360547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latin typeface="HY견고딕" panose="02030600000101010101" pitchFamily="18" charset="-127"/>
                <a:ea typeface="HY견고딕" panose="02030600000101010101" pitchFamily="18" charset="-127"/>
              </a:rPr>
              <a:t>소스 코드 샘플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5574" y="1268760"/>
            <a:ext cx="6819261" cy="4911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800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1175235"/>
            <a:ext cx="7429806" cy="4774045"/>
          </a:xfrm>
          <a:prstGeom prst="rect">
            <a:avLst/>
          </a:prstGeom>
        </p:spPr>
      </p:pic>
      <p:grpSp>
        <p:nvGrpSpPr>
          <p:cNvPr id="11" name="그룹 10"/>
          <p:cNvGrpSpPr/>
          <p:nvPr/>
        </p:nvGrpSpPr>
        <p:grpSpPr>
          <a:xfrm>
            <a:off x="-1620688" y="-1082996"/>
            <a:ext cx="3585241" cy="3096344"/>
            <a:chOff x="-1620688" y="-1082996"/>
            <a:chExt cx="3585241" cy="3096344"/>
          </a:xfrm>
        </p:grpSpPr>
        <p:sp>
          <p:nvSpPr>
            <p:cNvPr id="5" name="타원 4"/>
            <p:cNvSpPr/>
            <p:nvPr/>
          </p:nvSpPr>
          <p:spPr>
            <a:xfrm>
              <a:off x="-1332656" y="-897916"/>
              <a:ext cx="3168352" cy="2736304"/>
            </a:xfrm>
            <a:prstGeom prst="ellipse">
              <a:avLst/>
            </a:prstGeom>
            <a:solidFill>
              <a:srgbClr val="815C37"/>
            </a:solidFill>
            <a:ln>
              <a:solidFill>
                <a:srgbClr val="815C3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타원 5"/>
            <p:cNvSpPr/>
            <p:nvPr/>
          </p:nvSpPr>
          <p:spPr>
            <a:xfrm>
              <a:off x="-1620688" y="-1082996"/>
              <a:ext cx="3585241" cy="3096344"/>
            </a:xfrm>
            <a:prstGeom prst="ellipse">
              <a:avLst/>
            </a:prstGeom>
            <a:noFill/>
            <a:ln>
              <a:solidFill>
                <a:srgbClr val="815C3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51520" y="482936"/>
              <a:ext cx="9541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이인혜</a:t>
              </a:r>
              <a:endPara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sp>
        <p:nvSpPr>
          <p:cNvPr id="12" name="모서리가 둥근 직사각형 11"/>
          <p:cNvSpPr/>
          <p:nvPr/>
        </p:nvSpPr>
        <p:spPr>
          <a:xfrm>
            <a:off x="107504" y="116632"/>
            <a:ext cx="8928992" cy="6624736"/>
          </a:xfrm>
          <a:prstGeom prst="roundRect">
            <a:avLst>
              <a:gd name="adj" fmla="val 5548"/>
            </a:avLst>
          </a:prstGeom>
          <a:noFill/>
          <a:ln>
            <a:solidFill>
              <a:srgbClr val="815C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02C7CF9-6B03-45BE-9C36-81108748B204}"/>
              </a:ext>
            </a:extLst>
          </p:cNvPr>
          <p:cNvSpPr txBox="1"/>
          <p:nvPr/>
        </p:nvSpPr>
        <p:spPr>
          <a:xfrm>
            <a:off x="2118654" y="128826"/>
            <a:ext cx="360547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latin typeface="HY견고딕" panose="02030600000101010101" pitchFamily="18" charset="-127"/>
                <a:ea typeface="HY견고딕" panose="02030600000101010101" pitchFamily="18" charset="-127"/>
              </a:rPr>
              <a:t>소스 코드 샘플</a:t>
            </a:r>
          </a:p>
        </p:txBody>
      </p:sp>
    </p:spTree>
    <p:extLst>
      <p:ext uri="{BB962C8B-B14F-4D97-AF65-F5344CB8AC3E}">
        <p14:creationId xmlns:p14="http://schemas.microsoft.com/office/powerpoint/2010/main" val="3612305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DDB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>
            <a:extLst>
              <a:ext uri="{FF2B5EF4-FFF2-40B4-BE49-F238E27FC236}">
                <a16:creationId xmlns:a16="http://schemas.microsoft.com/office/drawing/2014/main" id="{EBA6BEAD-EF73-43D6-8364-68085B533CE7}"/>
              </a:ext>
            </a:extLst>
          </p:cNvPr>
          <p:cNvGrpSpPr/>
          <p:nvPr/>
        </p:nvGrpSpPr>
        <p:grpSpPr>
          <a:xfrm>
            <a:off x="2696504" y="723653"/>
            <a:ext cx="2379552" cy="1625227"/>
            <a:chOff x="2696504" y="723653"/>
            <a:chExt cx="2379552" cy="1625227"/>
          </a:xfrm>
        </p:grpSpPr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2ED31E2C-1C55-40AE-AAB5-BE6A4A405984}"/>
                </a:ext>
              </a:extLst>
            </p:cNvPr>
            <p:cNvSpPr/>
            <p:nvPr/>
          </p:nvSpPr>
          <p:spPr>
            <a:xfrm>
              <a:off x="2696504" y="724634"/>
              <a:ext cx="2379552" cy="1624246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사각형: 둥근 위쪽 모서리 14">
              <a:extLst>
                <a:ext uri="{FF2B5EF4-FFF2-40B4-BE49-F238E27FC236}">
                  <a16:creationId xmlns:a16="http://schemas.microsoft.com/office/drawing/2014/main" id="{9B54CF7F-FAE9-48FE-8B11-76C72E26D4C3}"/>
                </a:ext>
              </a:extLst>
            </p:cNvPr>
            <p:cNvSpPr/>
            <p:nvPr/>
          </p:nvSpPr>
          <p:spPr>
            <a:xfrm>
              <a:off x="2696504" y="723653"/>
              <a:ext cx="2379552" cy="47697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0070C0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bg1"/>
                  </a:solidFill>
                </a:rPr>
                <a:t>KREAM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09A801DE-0991-425B-A7EE-90242C83A9D4}"/>
              </a:ext>
            </a:extLst>
          </p:cNvPr>
          <p:cNvGrpSpPr/>
          <p:nvPr/>
        </p:nvGrpSpPr>
        <p:grpSpPr>
          <a:xfrm>
            <a:off x="-1620688" y="-1082997"/>
            <a:ext cx="3951716" cy="3412845"/>
            <a:chOff x="-1620688" y="-1082996"/>
            <a:chExt cx="3585241" cy="3096344"/>
          </a:xfrm>
        </p:grpSpPr>
        <p:sp>
          <p:nvSpPr>
            <p:cNvPr id="5" name="타원 4"/>
            <p:cNvSpPr/>
            <p:nvPr/>
          </p:nvSpPr>
          <p:spPr>
            <a:xfrm>
              <a:off x="-1332656" y="-897916"/>
              <a:ext cx="3168352" cy="2736304"/>
            </a:xfrm>
            <a:prstGeom prst="ellipse">
              <a:avLst/>
            </a:prstGeom>
            <a:solidFill>
              <a:srgbClr val="815C37"/>
            </a:solidFill>
            <a:ln>
              <a:solidFill>
                <a:srgbClr val="815C3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타원 5"/>
            <p:cNvSpPr/>
            <p:nvPr/>
          </p:nvSpPr>
          <p:spPr>
            <a:xfrm>
              <a:off x="-1620688" y="-1082996"/>
              <a:ext cx="3585241" cy="3096344"/>
            </a:xfrm>
            <a:prstGeom prst="ellipse">
              <a:avLst/>
            </a:prstGeom>
            <a:noFill/>
            <a:ln>
              <a:solidFill>
                <a:srgbClr val="815C3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07504" y="724634"/>
            <a:ext cx="20697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벤치마킹</a:t>
            </a:r>
            <a:r>
              <a:rPr lang="ko-KR" altLang="en-US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itchFamily="18" charset="-127"/>
                <a:ea typeface="-윤고딕330" pitchFamily="18" charset="-127"/>
              </a:rPr>
              <a:t> </a:t>
            </a:r>
            <a:r>
              <a:rPr lang="ko-KR" altLang="en-US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사이트</a:t>
            </a:r>
          </a:p>
        </p:txBody>
      </p:sp>
      <p:sp>
        <p:nvSpPr>
          <p:cNvPr id="12" name="모서리가 둥근 직사각형 11"/>
          <p:cNvSpPr/>
          <p:nvPr/>
        </p:nvSpPr>
        <p:spPr>
          <a:xfrm>
            <a:off x="107504" y="116632"/>
            <a:ext cx="8928992" cy="6624736"/>
          </a:xfrm>
          <a:prstGeom prst="roundRect">
            <a:avLst>
              <a:gd name="adj" fmla="val 5548"/>
            </a:avLst>
          </a:prstGeom>
          <a:noFill/>
          <a:ln>
            <a:solidFill>
              <a:srgbClr val="815C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60D5139-11FD-4E93-ACCB-A455DC325DD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0415" y="1652676"/>
            <a:ext cx="1783600" cy="281809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7DBBAA2C-8002-4D8D-A747-68F1D7206D6F}"/>
              </a:ext>
            </a:extLst>
          </p:cNvPr>
          <p:cNvGrpSpPr/>
          <p:nvPr/>
        </p:nvGrpSpPr>
        <p:grpSpPr>
          <a:xfrm>
            <a:off x="5609041" y="723653"/>
            <a:ext cx="2379552" cy="1625227"/>
            <a:chOff x="2696504" y="723653"/>
            <a:chExt cx="2379552" cy="1625227"/>
          </a:xfrm>
        </p:grpSpPr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EA75F20B-EA83-40D3-80DA-602408270DA0}"/>
                </a:ext>
              </a:extLst>
            </p:cNvPr>
            <p:cNvSpPr/>
            <p:nvPr/>
          </p:nvSpPr>
          <p:spPr>
            <a:xfrm>
              <a:off x="2696504" y="724634"/>
              <a:ext cx="2379552" cy="1624246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사각형: 둥근 위쪽 모서리 18">
              <a:extLst>
                <a:ext uri="{FF2B5EF4-FFF2-40B4-BE49-F238E27FC236}">
                  <a16:creationId xmlns:a16="http://schemas.microsoft.com/office/drawing/2014/main" id="{1CF653DE-AC84-477E-B4C2-336DA229096F}"/>
                </a:ext>
              </a:extLst>
            </p:cNvPr>
            <p:cNvSpPr/>
            <p:nvPr/>
          </p:nvSpPr>
          <p:spPr>
            <a:xfrm>
              <a:off x="2696504" y="723653"/>
              <a:ext cx="2379552" cy="47697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0070C0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bg1"/>
                  </a:solidFill>
                </a:rPr>
                <a:t>CAFE24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22" name="그림 21">
            <a:extLst>
              <a:ext uri="{FF2B5EF4-FFF2-40B4-BE49-F238E27FC236}">
                <a16:creationId xmlns:a16="http://schemas.microsoft.com/office/drawing/2014/main" id="{6790295A-76B6-43C2-81F8-7AB50E7CE43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4516" y="1360822"/>
            <a:ext cx="1648601" cy="865515"/>
          </a:xfrm>
          <a:prstGeom prst="rect">
            <a:avLst/>
          </a:prstGeom>
        </p:spPr>
      </p:pic>
      <p:grpSp>
        <p:nvGrpSpPr>
          <p:cNvPr id="36" name="그룹 35">
            <a:extLst>
              <a:ext uri="{FF2B5EF4-FFF2-40B4-BE49-F238E27FC236}">
                <a16:creationId xmlns:a16="http://schemas.microsoft.com/office/drawing/2014/main" id="{B549A720-040C-4C63-9450-663B78B98109}"/>
              </a:ext>
            </a:extLst>
          </p:cNvPr>
          <p:cNvGrpSpPr/>
          <p:nvPr/>
        </p:nvGrpSpPr>
        <p:grpSpPr>
          <a:xfrm>
            <a:off x="2692439" y="2883894"/>
            <a:ext cx="2379552" cy="1625227"/>
            <a:chOff x="971600" y="3531591"/>
            <a:chExt cx="2379552" cy="1625227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2E330998-86F1-4777-ABED-0CD9B7C2716D}"/>
                </a:ext>
              </a:extLst>
            </p:cNvPr>
            <p:cNvGrpSpPr/>
            <p:nvPr/>
          </p:nvGrpSpPr>
          <p:grpSpPr>
            <a:xfrm>
              <a:off x="971600" y="3531591"/>
              <a:ext cx="2379552" cy="1625227"/>
              <a:chOff x="2696504" y="723653"/>
              <a:chExt cx="2379552" cy="1625227"/>
            </a:xfrm>
          </p:grpSpPr>
          <p:sp>
            <p:nvSpPr>
              <p:cNvPr id="24" name="사각형: 둥근 모서리 23">
                <a:extLst>
                  <a:ext uri="{FF2B5EF4-FFF2-40B4-BE49-F238E27FC236}">
                    <a16:creationId xmlns:a16="http://schemas.microsoft.com/office/drawing/2014/main" id="{28D017BA-4D38-49CA-8BA8-4491A8F1F675}"/>
                  </a:ext>
                </a:extLst>
              </p:cNvPr>
              <p:cNvSpPr/>
              <p:nvPr/>
            </p:nvSpPr>
            <p:spPr>
              <a:xfrm>
                <a:off x="2696504" y="724634"/>
                <a:ext cx="2379552" cy="1624246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사각형: 둥근 위쪽 모서리 24">
                <a:extLst>
                  <a:ext uri="{FF2B5EF4-FFF2-40B4-BE49-F238E27FC236}">
                    <a16:creationId xmlns:a16="http://schemas.microsoft.com/office/drawing/2014/main" id="{DC95B24D-9AA4-4383-8869-3960552DE043}"/>
                  </a:ext>
                </a:extLst>
              </p:cNvPr>
              <p:cNvSpPr/>
              <p:nvPr/>
            </p:nvSpPr>
            <p:spPr>
              <a:xfrm>
                <a:off x="2696504" y="723653"/>
                <a:ext cx="2379552" cy="476974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0070C0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 dirty="0">
                    <a:solidFill>
                      <a:schemeClr val="bg1"/>
                    </a:solidFill>
                  </a:rPr>
                  <a:t>NIKE</a:t>
                </a:r>
                <a:endParaRPr lang="ko-KR" altLang="en-US" b="1" dirty="0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E07FD11A-96B8-4C37-AB38-B2D1056398F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47664" y="4294920"/>
              <a:ext cx="1229820" cy="641332"/>
            </a:xfrm>
            <a:prstGeom prst="rect">
              <a:avLst/>
            </a:prstGeom>
          </p:spPr>
        </p:pic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A4DFAE16-881B-4DE1-9FC3-F4037D2594D0}"/>
              </a:ext>
            </a:extLst>
          </p:cNvPr>
          <p:cNvGrpSpPr/>
          <p:nvPr/>
        </p:nvGrpSpPr>
        <p:grpSpPr>
          <a:xfrm>
            <a:off x="5609041" y="2884339"/>
            <a:ext cx="2736304" cy="1625227"/>
            <a:chOff x="3995936" y="3531591"/>
            <a:chExt cx="2736304" cy="1625227"/>
          </a:xfrm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31DC6E86-F05F-4E24-8CD9-034C483ACBA9}"/>
                </a:ext>
              </a:extLst>
            </p:cNvPr>
            <p:cNvGrpSpPr/>
            <p:nvPr/>
          </p:nvGrpSpPr>
          <p:grpSpPr>
            <a:xfrm>
              <a:off x="3995936" y="3531591"/>
              <a:ext cx="2736304" cy="1625227"/>
              <a:chOff x="2696504" y="723653"/>
              <a:chExt cx="2379552" cy="1625227"/>
            </a:xfrm>
          </p:grpSpPr>
          <p:sp>
            <p:nvSpPr>
              <p:cNvPr id="31" name="사각형: 둥근 모서리 30">
                <a:extLst>
                  <a:ext uri="{FF2B5EF4-FFF2-40B4-BE49-F238E27FC236}">
                    <a16:creationId xmlns:a16="http://schemas.microsoft.com/office/drawing/2014/main" id="{FE4043E3-3099-480F-ADF3-537A7CEA94A9}"/>
                  </a:ext>
                </a:extLst>
              </p:cNvPr>
              <p:cNvSpPr/>
              <p:nvPr/>
            </p:nvSpPr>
            <p:spPr>
              <a:xfrm>
                <a:off x="2696504" y="724634"/>
                <a:ext cx="2379552" cy="1624246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" name="사각형: 둥근 위쪽 모서리 31">
                <a:extLst>
                  <a:ext uri="{FF2B5EF4-FFF2-40B4-BE49-F238E27FC236}">
                    <a16:creationId xmlns:a16="http://schemas.microsoft.com/office/drawing/2014/main" id="{4BD5DCBE-CB27-4BBD-8945-FD1A44ECF234}"/>
                  </a:ext>
                </a:extLst>
              </p:cNvPr>
              <p:cNvSpPr/>
              <p:nvPr/>
            </p:nvSpPr>
            <p:spPr>
              <a:xfrm>
                <a:off x="2696504" y="723653"/>
                <a:ext cx="2379552" cy="476974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0070C0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 dirty="0">
                    <a:solidFill>
                      <a:schemeClr val="bg1"/>
                    </a:solidFill>
                  </a:rPr>
                  <a:t>NAVER SMART STORE</a:t>
                </a:r>
                <a:endParaRPr lang="ko-KR" altLang="en-US" b="1" dirty="0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11C6DBA1-39DA-49EC-9D46-DE9120FBEA4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32040" y="4183538"/>
              <a:ext cx="812773" cy="81277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55582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696" y="1052736"/>
            <a:ext cx="6868484" cy="4058216"/>
          </a:xfrm>
          <a:prstGeom prst="rect">
            <a:avLst/>
          </a:prstGeom>
        </p:spPr>
      </p:pic>
      <p:grpSp>
        <p:nvGrpSpPr>
          <p:cNvPr id="11" name="그룹 10"/>
          <p:cNvGrpSpPr/>
          <p:nvPr/>
        </p:nvGrpSpPr>
        <p:grpSpPr>
          <a:xfrm>
            <a:off x="-1620688" y="-1082996"/>
            <a:ext cx="3585241" cy="3096344"/>
            <a:chOff x="-1620688" y="-1082996"/>
            <a:chExt cx="3585241" cy="3096344"/>
          </a:xfrm>
        </p:grpSpPr>
        <p:sp>
          <p:nvSpPr>
            <p:cNvPr id="5" name="타원 4"/>
            <p:cNvSpPr/>
            <p:nvPr/>
          </p:nvSpPr>
          <p:spPr>
            <a:xfrm>
              <a:off x="-1332656" y="-897916"/>
              <a:ext cx="3168352" cy="2736304"/>
            </a:xfrm>
            <a:prstGeom prst="ellipse">
              <a:avLst/>
            </a:prstGeom>
            <a:solidFill>
              <a:srgbClr val="815C37"/>
            </a:solidFill>
            <a:ln>
              <a:solidFill>
                <a:srgbClr val="815C3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타원 5"/>
            <p:cNvSpPr/>
            <p:nvPr/>
          </p:nvSpPr>
          <p:spPr>
            <a:xfrm>
              <a:off x="-1620688" y="-1082996"/>
              <a:ext cx="3585241" cy="3096344"/>
            </a:xfrm>
            <a:prstGeom prst="ellipse">
              <a:avLst/>
            </a:prstGeom>
            <a:noFill/>
            <a:ln>
              <a:solidFill>
                <a:srgbClr val="815C3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51520" y="482936"/>
              <a:ext cx="9541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이인혜</a:t>
              </a:r>
              <a:endPara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sp>
        <p:nvSpPr>
          <p:cNvPr id="12" name="모서리가 둥근 직사각형 11"/>
          <p:cNvSpPr/>
          <p:nvPr/>
        </p:nvSpPr>
        <p:spPr>
          <a:xfrm>
            <a:off x="107504" y="116632"/>
            <a:ext cx="8928992" cy="6624736"/>
          </a:xfrm>
          <a:prstGeom prst="roundRect">
            <a:avLst>
              <a:gd name="adj" fmla="val 5548"/>
            </a:avLst>
          </a:prstGeom>
          <a:noFill/>
          <a:ln>
            <a:solidFill>
              <a:srgbClr val="815C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02C7CF9-6B03-45BE-9C36-81108748B204}"/>
              </a:ext>
            </a:extLst>
          </p:cNvPr>
          <p:cNvSpPr txBox="1"/>
          <p:nvPr/>
        </p:nvSpPr>
        <p:spPr>
          <a:xfrm>
            <a:off x="2118654" y="128826"/>
            <a:ext cx="360547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latin typeface="HY견고딕" panose="02030600000101010101" pitchFamily="18" charset="-127"/>
                <a:ea typeface="HY견고딕" panose="02030600000101010101" pitchFamily="18" charset="-127"/>
              </a:rPr>
              <a:t>소스 코드 샘플</a:t>
            </a:r>
          </a:p>
        </p:txBody>
      </p:sp>
    </p:spTree>
    <p:extLst>
      <p:ext uri="{BB962C8B-B14F-4D97-AF65-F5344CB8AC3E}">
        <p14:creationId xmlns:p14="http://schemas.microsoft.com/office/powerpoint/2010/main" val="4292787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9075" y="1146947"/>
            <a:ext cx="7559429" cy="4082253"/>
          </a:xfrm>
          <a:prstGeom prst="rect">
            <a:avLst/>
          </a:prstGeom>
        </p:spPr>
      </p:pic>
      <p:grpSp>
        <p:nvGrpSpPr>
          <p:cNvPr id="11" name="그룹 10"/>
          <p:cNvGrpSpPr/>
          <p:nvPr/>
        </p:nvGrpSpPr>
        <p:grpSpPr>
          <a:xfrm>
            <a:off x="-1620688" y="-1082996"/>
            <a:ext cx="3585241" cy="3096344"/>
            <a:chOff x="-1620688" y="-1082996"/>
            <a:chExt cx="3585241" cy="3096344"/>
          </a:xfrm>
        </p:grpSpPr>
        <p:sp>
          <p:nvSpPr>
            <p:cNvPr id="5" name="타원 4"/>
            <p:cNvSpPr/>
            <p:nvPr/>
          </p:nvSpPr>
          <p:spPr>
            <a:xfrm>
              <a:off x="-1332656" y="-897916"/>
              <a:ext cx="3168352" cy="2736304"/>
            </a:xfrm>
            <a:prstGeom prst="ellipse">
              <a:avLst/>
            </a:prstGeom>
            <a:solidFill>
              <a:srgbClr val="815C37"/>
            </a:solidFill>
            <a:ln>
              <a:solidFill>
                <a:srgbClr val="815C3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타원 5"/>
            <p:cNvSpPr/>
            <p:nvPr/>
          </p:nvSpPr>
          <p:spPr>
            <a:xfrm>
              <a:off x="-1620688" y="-1082996"/>
              <a:ext cx="3585241" cy="3096344"/>
            </a:xfrm>
            <a:prstGeom prst="ellipse">
              <a:avLst/>
            </a:prstGeom>
            <a:noFill/>
            <a:ln>
              <a:solidFill>
                <a:srgbClr val="815C3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51520" y="482936"/>
              <a:ext cx="9541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이인혜</a:t>
              </a:r>
              <a:endPara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sp>
        <p:nvSpPr>
          <p:cNvPr id="12" name="모서리가 둥근 직사각형 11"/>
          <p:cNvSpPr/>
          <p:nvPr/>
        </p:nvSpPr>
        <p:spPr>
          <a:xfrm>
            <a:off x="107504" y="116632"/>
            <a:ext cx="8928992" cy="6624736"/>
          </a:xfrm>
          <a:prstGeom prst="roundRect">
            <a:avLst>
              <a:gd name="adj" fmla="val 5548"/>
            </a:avLst>
          </a:prstGeom>
          <a:noFill/>
          <a:ln>
            <a:solidFill>
              <a:srgbClr val="815C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02C7CF9-6B03-45BE-9C36-81108748B204}"/>
              </a:ext>
            </a:extLst>
          </p:cNvPr>
          <p:cNvSpPr txBox="1"/>
          <p:nvPr/>
        </p:nvSpPr>
        <p:spPr>
          <a:xfrm>
            <a:off x="2118654" y="128826"/>
            <a:ext cx="360547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latin typeface="HY견고딕" panose="02030600000101010101" pitchFamily="18" charset="-127"/>
                <a:ea typeface="HY견고딕" panose="02030600000101010101" pitchFamily="18" charset="-127"/>
              </a:rPr>
              <a:t>소스 코드 샘플</a:t>
            </a:r>
          </a:p>
        </p:txBody>
      </p:sp>
    </p:spTree>
    <p:extLst>
      <p:ext uri="{BB962C8B-B14F-4D97-AF65-F5344CB8AC3E}">
        <p14:creationId xmlns:p14="http://schemas.microsoft.com/office/powerpoint/2010/main" val="4117323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>
            <a:off x="-1620688" y="-1082996"/>
            <a:ext cx="3585241" cy="3096344"/>
            <a:chOff x="-1620688" y="-1082996"/>
            <a:chExt cx="3585241" cy="3096344"/>
          </a:xfrm>
        </p:grpSpPr>
        <p:sp>
          <p:nvSpPr>
            <p:cNvPr id="5" name="타원 4"/>
            <p:cNvSpPr/>
            <p:nvPr/>
          </p:nvSpPr>
          <p:spPr>
            <a:xfrm>
              <a:off x="-1332656" y="-897916"/>
              <a:ext cx="3168352" cy="2736304"/>
            </a:xfrm>
            <a:prstGeom prst="ellipse">
              <a:avLst/>
            </a:prstGeom>
            <a:solidFill>
              <a:srgbClr val="815C37"/>
            </a:solidFill>
            <a:ln>
              <a:solidFill>
                <a:srgbClr val="815C3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타원 5"/>
            <p:cNvSpPr/>
            <p:nvPr/>
          </p:nvSpPr>
          <p:spPr>
            <a:xfrm>
              <a:off x="-1620688" y="-1082996"/>
              <a:ext cx="3585241" cy="3096344"/>
            </a:xfrm>
            <a:prstGeom prst="ellipse">
              <a:avLst/>
            </a:prstGeom>
            <a:noFill/>
            <a:ln>
              <a:solidFill>
                <a:srgbClr val="815C3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51520" y="482936"/>
              <a:ext cx="9541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이인혜</a:t>
              </a:r>
              <a:endPara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sp>
        <p:nvSpPr>
          <p:cNvPr id="12" name="모서리가 둥근 직사각형 11"/>
          <p:cNvSpPr/>
          <p:nvPr/>
        </p:nvSpPr>
        <p:spPr>
          <a:xfrm>
            <a:off x="107504" y="116632"/>
            <a:ext cx="8928992" cy="6624736"/>
          </a:xfrm>
          <a:prstGeom prst="roundRect">
            <a:avLst>
              <a:gd name="adj" fmla="val 5548"/>
            </a:avLst>
          </a:prstGeom>
          <a:noFill/>
          <a:ln>
            <a:solidFill>
              <a:srgbClr val="815C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02C7CF9-6B03-45BE-9C36-81108748B204}"/>
              </a:ext>
            </a:extLst>
          </p:cNvPr>
          <p:cNvSpPr txBox="1"/>
          <p:nvPr/>
        </p:nvSpPr>
        <p:spPr>
          <a:xfrm>
            <a:off x="2118654" y="128826"/>
            <a:ext cx="360547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latin typeface="HY견고딕" panose="02030600000101010101" pitchFamily="18" charset="-127"/>
                <a:ea typeface="HY견고딕" panose="02030600000101010101" pitchFamily="18" charset="-127"/>
              </a:rPr>
              <a:t>소스 코드 샘플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5408" y="825406"/>
            <a:ext cx="6022976" cy="5784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811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2708920"/>
          </a:xfrm>
          <a:prstGeom prst="rect">
            <a:avLst/>
          </a:prstGeom>
          <a:solidFill>
            <a:srgbClr val="815C37"/>
          </a:solidFill>
          <a:ln>
            <a:solidFill>
              <a:srgbClr val="815C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4149080"/>
            <a:ext cx="9144000" cy="2708920"/>
          </a:xfrm>
          <a:prstGeom prst="rect">
            <a:avLst/>
          </a:prstGeom>
          <a:solidFill>
            <a:srgbClr val="815C37"/>
          </a:solidFill>
          <a:ln>
            <a:solidFill>
              <a:srgbClr val="815C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5649170" y="3548255"/>
            <a:ext cx="9028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815C37"/>
                </a:solidFill>
                <a:latin typeface="-윤고딕330" pitchFamily="18" charset="-127"/>
                <a:ea typeface="-윤고딕330" pitchFamily="18" charset="-127"/>
              </a:rPr>
              <a:t> </a:t>
            </a:r>
            <a:r>
              <a:rPr lang="ko-KR" altLang="en-US" sz="24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815C37"/>
                </a:solidFill>
                <a:latin typeface="-윤고딕330" pitchFamily="18" charset="-127"/>
                <a:ea typeface="-윤고딕330" pitchFamily="18" charset="-127"/>
              </a:rPr>
              <a:t>후기</a:t>
            </a:r>
            <a:endParaRPr lang="ko-KR" altLang="en-US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815C37"/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80542" y="2225977"/>
            <a:ext cx="1239442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800" dirty="0" smtClean="0">
                <a:solidFill>
                  <a:srgbClr val="815C37"/>
                </a:solidFill>
                <a:latin typeface="-윤고딕330" pitchFamily="18" charset="-127"/>
                <a:ea typeface="-윤고딕330" pitchFamily="18" charset="-127"/>
              </a:rPr>
              <a:t>5</a:t>
            </a:r>
            <a:endParaRPr lang="ko-KR" altLang="en-US" sz="13800" dirty="0">
              <a:solidFill>
                <a:srgbClr val="815C37"/>
              </a:solidFill>
              <a:latin typeface="-윤고딕330" pitchFamily="18" charset="-127"/>
              <a:ea typeface="-윤고딕33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82865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>
            <a:off x="-1620688" y="-1082996"/>
            <a:ext cx="3585241" cy="3096344"/>
            <a:chOff x="-1620688" y="-1082996"/>
            <a:chExt cx="3585241" cy="3096344"/>
          </a:xfrm>
        </p:grpSpPr>
        <p:sp>
          <p:nvSpPr>
            <p:cNvPr id="5" name="타원 4"/>
            <p:cNvSpPr/>
            <p:nvPr/>
          </p:nvSpPr>
          <p:spPr>
            <a:xfrm>
              <a:off x="-1332656" y="-897916"/>
              <a:ext cx="3168352" cy="2736304"/>
            </a:xfrm>
            <a:prstGeom prst="ellipse">
              <a:avLst/>
            </a:prstGeom>
            <a:solidFill>
              <a:srgbClr val="815C37"/>
            </a:solidFill>
            <a:ln>
              <a:solidFill>
                <a:srgbClr val="815C3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타원 5"/>
            <p:cNvSpPr/>
            <p:nvPr/>
          </p:nvSpPr>
          <p:spPr>
            <a:xfrm>
              <a:off x="-1620688" y="-1082996"/>
              <a:ext cx="3585241" cy="3096344"/>
            </a:xfrm>
            <a:prstGeom prst="ellipse">
              <a:avLst/>
            </a:prstGeom>
            <a:noFill/>
            <a:ln>
              <a:solidFill>
                <a:srgbClr val="815C3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51520" y="482936"/>
              <a:ext cx="9541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이수연</a:t>
              </a:r>
              <a:endPara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sp>
        <p:nvSpPr>
          <p:cNvPr id="12" name="모서리가 둥근 직사각형 11"/>
          <p:cNvSpPr/>
          <p:nvPr/>
        </p:nvSpPr>
        <p:spPr>
          <a:xfrm>
            <a:off x="107504" y="116632"/>
            <a:ext cx="8928992" cy="6624736"/>
          </a:xfrm>
          <a:prstGeom prst="roundRect">
            <a:avLst>
              <a:gd name="adj" fmla="val 5548"/>
            </a:avLst>
          </a:prstGeom>
          <a:noFill/>
          <a:ln>
            <a:solidFill>
              <a:srgbClr val="815C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2C7CF9-6B03-45BE-9C36-81108748B204}"/>
              </a:ext>
            </a:extLst>
          </p:cNvPr>
          <p:cNvSpPr txBox="1"/>
          <p:nvPr/>
        </p:nvSpPr>
        <p:spPr>
          <a:xfrm>
            <a:off x="251520" y="1052736"/>
            <a:ext cx="858524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6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	          </a:t>
            </a:r>
            <a:r>
              <a:rPr lang="ko-KR" altLang="en-US" sz="16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프로젝트를 </a:t>
            </a:r>
            <a:r>
              <a:rPr lang="ko-KR" altLang="en-US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시작하기 전에는 과연 내가 맡은 파트를 구현할 수 </a:t>
            </a:r>
            <a:r>
              <a:rPr lang="ko-KR" altLang="en-US" sz="16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있을까라는</a:t>
            </a:r>
            <a:endParaRPr lang="en-US" altLang="ko-KR" sz="16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	</a:t>
            </a:r>
            <a:r>
              <a:rPr lang="ko-KR" altLang="en-US" sz="16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생각이 </a:t>
            </a:r>
            <a:r>
              <a:rPr lang="ko-KR" altLang="en-US" sz="16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들었습니다</a:t>
            </a:r>
            <a:r>
              <a:rPr lang="en-US" altLang="ko-KR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. </a:t>
            </a:r>
            <a:r>
              <a:rPr lang="en-US" altLang="ko-KR" sz="16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16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그러나 </a:t>
            </a:r>
            <a:r>
              <a:rPr lang="ko-KR" altLang="en-US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원하는 기능을 구현하고 문제를 해결하는 과정에서 </a:t>
            </a:r>
            <a:r>
              <a:rPr lang="ko-KR" altLang="en-US" sz="16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많은 </a:t>
            </a:r>
            <a:r>
              <a:rPr lang="ko-KR" altLang="en-US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도전에 부딪히게 되었고</a:t>
            </a:r>
            <a:r>
              <a:rPr lang="en-US" altLang="ko-KR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이로 인해 저 </a:t>
            </a:r>
            <a:r>
              <a:rPr lang="ko-KR" altLang="en-US" sz="16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자신이 </a:t>
            </a:r>
            <a:r>
              <a:rPr lang="ko-KR" altLang="en-US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한층 성장할 수 있었습니다</a:t>
            </a:r>
            <a:r>
              <a:rPr lang="en-US" altLang="ko-KR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. </a:t>
            </a:r>
            <a:endParaRPr lang="en-US" altLang="ko-KR" sz="16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just">
              <a:lnSpc>
                <a:spcPct val="200000"/>
              </a:lnSpc>
            </a:pPr>
            <a:r>
              <a:rPr lang="ko-KR" altLang="en-US" sz="16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처음에는</a:t>
            </a:r>
            <a:r>
              <a:rPr lang="ko-KR" altLang="en-US" sz="1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막막함과</a:t>
            </a:r>
            <a:r>
              <a:rPr lang="ko-KR" altLang="en-US" sz="1000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불안이</a:t>
            </a:r>
            <a:r>
              <a:rPr lang="ko-KR" altLang="en-US" sz="1000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많았지만</a:t>
            </a:r>
            <a:r>
              <a:rPr lang="en-US" altLang="ko-KR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,</a:t>
            </a:r>
            <a:r>
              <a:rPr lang="en-US" altLang="ko-KR" sz="1000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팀원들과 함께 머리를 맞대고 문제를 </a:t>
            </a:r>
            <a:r>
              <a:rPr lang="ko-KR" altLang="en-US" sz="16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해결하는 </a:t>
            </a:r>
            <a:r>
              <a:rPr lang="ko-KR" altLang="en-US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과정에서 </a:t>
            </a:r>
            <a:endParaRPr lang="en-US" altLang="ko-KR" sz="16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6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새로운 </a:t>
            </a:r>
            <a:r>
              <a:rPr lang="ko-KR" altLang="en-US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아이디어와 방법을 찾아낼 수 있었습니다</a:t>
            </a:r>
            <a:r>
              <a:rPr lang="en-US" altLang="ko-KR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. </a:t>
            </a:r>
            <a:r>
              <a:rPr lang="ko-KR" altLang="en-US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이러한 경험을 통해 어려움에 </a:t>
            </a:r>
            <a:r>
              <a:rPr lang="ko-KR" altLang="en-US" sz="16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대한  </a:t>
            </a:r>
            <a:endParaRPr lang="en-US" altLang="ko-KR" sz="16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6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두려움을 </a:t>
            </a:r>
            <a:r>
              <a:rPr lang="ko-KR" altLang="en-US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극복하고 문제에 대처하는 능력이 크게 향상된 것을 느낄 수 있었습니다</a:t>
            </a:r>
            <a:r>
              <a:rPr lang="en-US" altLang="ko-KR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. </a:t>
            </a:r>
          </a:p>
          <a:p>
            <a:pPr>
              <a:lnSpc>
                <a:spcPct val="200000"/>
              </a:lnSpc>
            </a:pPr>
            <a:r>
              <a:rPr lang="ko-KR" altLang="en-US" sz="16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 또한</a:t>
            </a:r>
            <a:r>
              <a:rPr lang="en-US" altLang="ko-KR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프로젝트를 진행하면서 팀원들과의 협업이 얼마나 중요한지를 깨닫게 되었습니다</a:t>
            </a:r>
            <a:r>
              <a:rPr lang="en-US" altLang="ko-KR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. </a:t>
            </a:r>
            <a:endParaRPr lang="en-US" altLang="ko-KR" sz="16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6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각자의 </a:t>
            </a:r>
            <a:r>
              <a:rPr lang="ko-KR" altLang="en-US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전문성과 </a:t>
            </a:r>
            <a:r>
              <a:rPr lang="ko-KR" altLang="en-US" sz="16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강점을 </a:t>
            </a:r>
            <a:r>
              <a:rPr lang="ko-KR" altLang="en-US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살려 팀 전체의 성과를 높일 수 있었고</a:t>
            </a:r>
            <a:r>
              <a:rPr lang="en-US" altLang="ko-KR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서로의 의견을 </a:t>
            </a:r>
            <a:r>
              <a:rPr lang="ko-KR" altLang="en-US" sz="16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공유하고</a:t>
            </a:r>
            <a:endParaRPr lang="en-US" altLang="ko-KR" sz="16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6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존중하는 </a:t>
            </a:r>
            <a:r>
              <a:rPr lang="ko-KR" altLang="en-US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과정에서 팀워크의 </a:t>
            </a:r>
            <a:r>
              <a:rPr lang="ko-KR" altLang="en-US" sz="16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중요성을 </a:t>
            </a:r>
            <a:r>
              <a:rPr lang="ko-KR" altLang="en-US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깨달았습니다</a:t>
            </a:r>
            <a:r>
              <a:rPr lang="en-US" altLang="ko-KR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. </a:t>
            </a:r>
            <a:r>
              <a:rPr lang="ko-KR" altLang="en-US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팀원들의 지원과 협업 노력 덕분에 </a:t>
            </a:r>
            <a:endParaRPr lang="en-US" altLang="ko-KR" sz="16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6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우리는 </a:t>
            </a:r>
            <a:r>
              <a:rPr lang="ko-KR" altLang="en-US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좋은 결과물을 만들어낼 수 있었습니다</a:t>
            </a:r>
            <a:r>
              <a:rPr lang="en-US" altLang="ko-KR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.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02C7CF9-6B03-45BE-9C36-81108748B204}"/>
              </a:ext>
            </a:extLst>
          </p:cNvPr>
          <p:cNvSpPr txBox="1"/>
          <p:nvPr/>
        </p:nvSpPr>
        <p:spPr>
          <a:xfrm>
            <a:off x="2243434" y="188640"/>
            <a:ext cx="1210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후기</a:t>
            </a:r>
            <a:endParaRPr lang="ko-KR" altLang="en-US" sz="4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02C7CF9-6B03-45BE-9C36-81108748B204}"/>
              </a:ext>
            </a:extLst>
          </p:cNvPr>
          <p:cNvSpPr txBox="1"/>
          <p:nvPr/>
        </p:nvSpPr>
        <p:spPr>
          <a:xfrm>
            <a:off x="7524328" y="6053672"/>
            <a:ext cx="999728" cy="4965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다음 </a:t>
            </a:r>
            <a:endParaRPr lang="en-US" altLang="ko-KR" sz="16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" name="오른쪽 화살표 1"/>
          <p:cNvSpPr/>
          <p:nvPr/>
        </p:nvSpPr>
        <p:spPr>
          <a:xfrm>
            <a:off x="8172400" y="6301945"/>
            <a:ext cx="238738" cy="194273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0194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>
            <a:off x="-1620688" y="-1082996"/>
            <a:ext cx="3585241" cy="3096344"/>
            <a:chOff x="-1620688" y="-1082996"/>
            <a:chExt cx="3585241" cy="3096344"/>
          </a:xfrm>
        </p:grpSpPr>
        <p:sp>
          <p:nvSpPr>
            <p:cNvPr id="5" name="타원 4"/>
            <p:cNvSpPr/>
            <p:nvPr/>
          </p:nvSpPr>
          <p:spPr>
            <a:xfrm>
              <a:off x="-1332656" y="-897916"/>
              <a:ext cx="3168352" cy="2736304"/>
            </a:xfrm>
            <a:prstGeom prst="ellipse">
              <a:avLst/>
            </a:prstGeom>
            <a:solidFill>
              <a:srgbClr val="815C37"/>
            </a:solidFill>
            <a:ln>
              <a:solidFill>
                <a:srgbClr val="815C3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타원 5"/>
            <p:cNvSpPr/>
            <p:nvPr/>
          </p:nvSpPr>
          <p:spPr>
            <a:xfrm>
              <a:off x="-1620688" y="-1082996"/>
              <a:ext cx="3585241" cy="3096344"/>
            </a:xfrm>
            <a:prstGeom prst="ellipse">
              <a:avLst/>
            </a:prstGeom>
            <a:noFill/>
            <a:ln>
              <a:solidFill>
                <a:srgbClr val="815C3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51520" y="482936"/>
              <a:ext cx="9541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이수연</a:t>
              </a:r>
              <a:endPara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sp>
        <p:nvSpPr>
          <p:cNvPr id="12" name="모서리가 둥근 직사각형 11"/>
          <p:cNvSpPr/>
          <p:nvPr/>
        </p:nvSpPr>
        <p:spPr>
          <a:xfrm>
            <a:off x="107504" y="116632"/>
            <a:ext cx="8928992" cy="6624736"/>
          </a:xfrm>
          <a:prstGeom prst="roundRect">
            <a:avLst>
              <a:gd name="adj" fmla="val 5548"/>
            </a:avLst>
          </a:prstGeom>
          <a:noFill/>
          <a:ln>
            <a:solidFill>
              <a:srgbClr val="815C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2C7CF9-6B03-45BE-9C36-81108748B204}"/>
              </a:ext>
            </a:extLst>
          </p:cNvPr>
          <p:cNvSpPr txBox="1"/>
          <p:nvPr/>
        </p:nvSpPr>
        <p:spPr>
          <a:xfrm>
            <a:off x="251520" y="1052736"/>
            <a:ext cx="858524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	        </a:t>
            </a:r>
            <a:r>
              <a:rPr lang="ko-KR" altLang="en-US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이번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프로젝트를 통해 얻은 기술적인 지식과 경험은 앞으로의 </a:t>
            </a:r>
            <a:endParaRPr lang="en-US" altLang="ko-KR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lnSpc>
                <a:spcPct val="200000"/>
              </a:lnSpc>
            </a:pPr>
            <a:r>
              <a:rPr lang="en-US" altLang="ko-KR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	</a:t>
            </a:r>
            <a:r>
              <a:rPr lang="ko-KR" altLang="en-US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프로젝트에서 큰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자산으로 활용될 </a:t>
            </a:r>
            <a:r>
              <a:rPr lang="ko-KR" altLang="en-US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것이라고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믿습니다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. </a:t>
            </a:r>
            <a:endParaRPr lang="en-US" altLang="ko-KR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lnSpc>
                <a:spcPct val="200000"/>
              </a:lnSpc>
            </a:pPr>
            <a:r>
              <a:rPr lang="ko-KR" altLang="en-US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새로운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도구와 </a:t>
            </a:r>
            <a:r>
              <a:rPr lang="ko-KR" altLang="en-US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기술을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습득하고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이를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활용하여 더 나은 결과물을 창출해내는 </a:t>
            </a:r>
            <a:endParaRPr lang="en-US" altLang="ko-KR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lnSpc>
                <a:spcPct val="200000"/>
              </a:lnSpc>
            </a:pPr>
            <a:r>
              <a:rPr lang="ko-KR" altLang="en-US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경험은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무엇보다 </a:t>
            </a:r>
            <a:r>
              <a:rPr lang="ko-KR" altLang="en-US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소중하게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여기고 있습니다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. </a:t>
            </a:r>
            <a:r>
              <a:rPr lang="ko-KR" altLang="en-US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앞으로의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프로젝트에서는 </a:t>
            </a:r>
            <a:endParaRPr lang="en-US" altLang="ko-KR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lnSpc>
                <a:spcPct val="200000"/>
              </a:lnSpc>
            </a:pPr>
            <a:r>
              <a:rPr lang="ko-KR" altLang="en-US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이번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경험에서 얻은 교훈을 살려 더 나은 결과물을 </a:t>
            </a:r>
            <a:r>
              <a:rPr lang="ko-KR" altLang="en-US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만들어내고 싶습니다</a:t>
            </a:r>
            <a:r>
              <a:rPr lang="en-US" altLang="ko-KR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  <a:p>
            <a:pPr>
              <a:lnSpc>
                <a:spcPct val="200000"/>
              </a:lnSpc>
            </a:pPr>
            <a:r>
              <a:rPr lang="ko-KR" altLang="en-US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어려움을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극복하고 성장하는 과정에서 배운 것들을 지속적으로 발전시켜가며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endParaRPr lang="en-US" altLang="ko-KR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lnSpc>
                <a:spcPct val="200000"/>
              </a:lnSpc>
            </a:pPr>
            <a:r>
              <a:rPr lang="ko-KR" altLang="en-US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더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나은 프로젝트를 위해 노력하겠습니다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. </a:t>
            </a:r>
            <a:endParaRPr lang="en-US" altLang="ko-KR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lnSpc>
                <a:spcPct val="200000"/>
              </a:lnSpc>
            </a:pPr>
            <a:r>
              <a:rPr lang="ko-KR" altLang="en-US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마지막으로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팀원들에게 감사의 말씀을 전하고 싶습니다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02C7CF9-6B03-45BE-9C36-81108748B204}"/>
              </a:ext>
            </a:extLst>
          </p:cNvPr>
          <p:cNvSpPr txBox="1"/>
          <p:nvPr/>
        </p:nvSpPr>
        <p:spPr>
          <a:xfrm>
            <a:off x="2243434" y="188640"/>
            <a:ext cx="1210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후기</a:t>
            </a:r>
            <a:endParaRPr lang="ko-KR" altLang="en-US" sz="4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12668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>
            <a:off x="-1620688" y="-1082996"/>
            <a:ext cx="3585241" cy="3096344"/>
            <a:chOff x="-1620688" y="-1082996"/>
            <a:chExt cx="3585241" cy="3096344"/>
          </a:xfrm>
        </p:grpSpPr>
        <p:sp>
          <p:nvSpPr>
            <p:cNvPr id="5" name="타원 4"/>
            <p:cNvSpPr/>
            <p:nvPr/>
          </p:nvSpPr>
          <p:spPr>
            <a:xfrm>
              <a:off x="-1332656" y="-897916"/>
              <a:ext cx="3168352" cy="2736304"/>
            </a:xfrm>
            <a:prstGeom prst="ellipse">
              <a:avLst/>
            </a:prstGeom>
            <a:solidFill>
              <a:srgbClr val="815C37"/>
            </a:solidFill>
            <a:ln>
              <a:solidFill>
                <a:srgbClr val="815C3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타원 5"/>
            <p:cNvSpPr/>
            <p:nvPr/>
          </p:nvSpPr>
          <p:spPr>
            <a:xfrm>
              <a:off x="-1620688" y="-1082996"/>
              <a:ext cx="3585241" cy="3096344"/>
            </a:xfrm>
            <a:prstGeom prst="ellipse">
              <a:avLst/>
            </a:prstGeom>
            <a:noFill/>
            <a:ln>
              <a:solidFill>
                <a:srgbClr val="815C3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51520" y="482936"/>
              <a:ext cx="9541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 err="1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최만경</a:t>
              </a:r>
              <a:endPara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sp>
        <p:nvSpPr>
          <p:cNvPr id="12" name="모서리가 둥근 직사각형 11"/>
          <p:cNvSpPr/>
          <p:nvPr/>
        </p:nvSpPr>
        <p:spPr>
          <a:xfrm>
            <a:off x="107504" y="116632"/>
            <a:ext cx="8928992" cy="6624736"/>
          </a:xfrm>
          <a:prstGeom prst="roundRect">
            <a:avLst>
              <a:gd name="adj" fmla="val 5548"/>
            </a:avLst>
          </a:prstGeom>
          <a:noFill/>
          <a:ln>
            <a:solidFill>
              <a:srgbClr val="815C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2C7CF9-6B03-45BE-9C36-81108748B204}"/>
              </a:ext>
            </a:extLst>
          </p:cNvPr>
          <p:cNvSpPr txBox="1"/>
          <p:nvPr/>
        </p:nvSpPr>
        <p:spPr>
          <a:xfrm>
            <a:off x="251520" y="1700808"/>
            <a:ext cx="8585242" cy="44250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lnSpc>
                <a:spcPct val="200000"/>
              </a:lnSpc>
            </a:pP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프로젝트를 통해 </a:t>
            </a:r>
            <a:r>
              <a:rPr lang="ko-KR" altLang="en-US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백엔드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 개발에 대한 더 깊은 이해를 얻었습니다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  <a:p>
            <a:pPr>
              <a:lnSpc>
                <a:spcPct val="200000"/>
              </a:lnSpc>
            </a:pP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데이터 베이스 </a:t>
            </a:r>
            <a:r>
              <a:rPr lang="ko-KR" altLang="en-US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정규화와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 보안 강화를 통해 전문성을 향상 시킬 수 있었고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,</a:t>
            </a:r>
          </a:p>
          <a:p>
            <a:pPr>
              <a:lnSpc>
                <a:spcPct val="200000"/>
              </a:lnSpc>
            </a:pP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데이터 베이스에서 여러 데이터들 중 원하는 데이터만 활용 할 수 있었습니다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  <a:p>
            <a:pPr>
              <a:lnSpc>
                <a:spcPct val="200000"/>
              </a:lnSpc>
            </a:pP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프로젝트 도중 발생한 여러 도전 과제들을 해결하면서 문제 해결 능력이 </a:t>
            </a:r>
            <a:endParaRPr lang="en-US" altLang="ko-KR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lnSpc>
                <a:spcPct val="200000"/>
              </a:lnSpc>
            </a:pPr>
            <a:r>
              <a:rPr lang="ko-KR" altLang="en-US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많이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향상 되었습니다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. </a:t>
            </a:r>
          </a:p>
          <a:p>
            <a:pPr>
              <a:lnSpc>
                <a:spcPct val="200000"/>
              </a:lnSpc>
            </a:pP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프로젝트를 수행하면서 나의 역량 중 어느 부분이 부족하고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어느 부분은 더 다양하게 활용 할 수 있을지 생각이 들었습니다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02C7CF9-6B03-45BE-9C36-81108748B204}"/>
              </a:ext>
            </a:extLst>
          </p:cNvPr>
          <p:cNvSpPr txBox="1"/>
          <p:nvPr/>
        </p:nvSpPr>
        <p:spPr>
          <a:xfrm>
            <a:off x="2243434" y="188640"/>
            <a:ext cx="1210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후기</a:t>
            </a:r>
            <a:endParaRPr lang="ko-KR" altLang="en-US" sz="4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18980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>
            <a:off x="-1620688" y="-1082996"/>
            <a:ext cx="3585241" cy="3096344"/>
            <a:chOff x="-1620688" y="-1082996"/>
            <a:chExt cx="3585241" cy="3096344"/>
          </a:xfrm>
        </p:grpSpPr>
        <p:sp>
          <p:nvSpPr>
            <p:cNvPr id="5" name="타원 4"/>
            <p:cNvSpPr/>
            <p:nvPr/>
          </p:nvSpPr>
          <p:spPr>
            <a:xfrm>
              <a:off x="-1332656" y="-897916"/>
              <a:ext cx="3168352" cy="2736304"/>
            </a:xfrm>
            <a:prstGeom prst="ellipse">
              <a:avLst/>
            </a:prstGeom>
            <a:solidFill>
              <a:srgbClr val="815C37"/>
            </a:solidFill>
            <a:ln>
              <a:solidFill>
                <a:srgbClr val="815C3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타원 5"/>
            <p:cNvSpPr/>
            <p:nvPr/>
          </p:nvSpPr>
          <p:spPr>
            <a:xfrm>
              <a:off x="-1620688" y="-1082996"/>
              <a:ext cx="3585241" cy="3096344"/>
            </a:xfrm>
            <a:prstGeom prst="ellipse">
              <a:avLst/>
            </a:prstGeom>
            <a:noFill/>
            <a:ln>
              <a:solidFill>
                <a:srgbClr val="815C3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51520" y="482936"/>
              <a:ext cx="9541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김나영</a:t>
              </a:r>
              <a:endPara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sp>
        <p:nvSpPr>
          <p:cNvPr id="12" name="모서리가 둥근 직사각형 11"/>
          <p:cNvSpPr/>
          <p:nvPr/>
        </p:nvSpPr>
        <p:spPr>
          <a:xfrm>
            <a:off x="107504" y="116632"/>
            <a:ext cx="8928992" cy="6624736"/>
          </a:xfrm>
          <a:prstGeom prst="roundRect">
            <a:avLst>
              <a:gd name="adj" fmla="val 5548"/>
            </a:avLst>
          </a:prstGeom>
          <a:noFill/>
          <a:ln>
            <a:solidFill>
              <a:srgbClr val="815C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2C7CF9-6B03-45BE-9C36-81108748B204}"/>
              </a:ext>
            </a:extLst>
          </p:cNvPr>
          <p:cNvSpPr txBox="1"/>
          <p:nvPr/>
        </p:nvSpPr>
        <p:spPr>
          <a:xfrm>
            <a:off x="251520" y="1412776"/>
            <a:ext cx="858524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</a:p>
          <a:p>
            <a:pPr>
              <a:lnSpc>
                <a:spcPct val="200000"/>
              </a:lnSpc>
            </a:pP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이번 프로젝트를 진행하면서 저에게 모자랐던 부분을 </a:t>
            </a:r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lnSpc>
                <a:spcPct val="200000"/>
              </a:lnSpc>
            </a:pPr>
            <a:r>
              <a:rPr lang="ko-KR" altLang="en-US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스스로 공부할 시간이 생겼고</a:t>
            </a:r>
            <a:r>
              <a:rPr lang="en-US" altLang="ko-KR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팀원들과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함께 코드를 공유하면서 </a:t>
            </a:r>
            <a:endParaRPr lang="en-US" altLang="ko-KR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lnSpc>
                <a:spcPct val="200000"/>
              </a:lnSpc>
            </a:pPr>
            <a:r>
              <a:rPr lang="ko-KR" altLang="en-US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몰랐던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부분을 </a:t>
            </a:r>
            <a:r>
              <a:rPr lang="ko-KR" altLang="en-US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알게 되어 실력향상에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도움이 되었습니다</a:t>
            </a:r>
            <a:r>
              <a:rPr lang="en-US" altLang="ko-KR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  <a:p>
            <a:pPr>
              <a:lnSpc>
                <a:spcPct val="200000"/>
              </a:lnSpc>
            </a:pPr>
            <a:r>
              <a:rPr lang="ko-KR" altLang="en-US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 또</a:t>
            </a:r>
            <a:r>
              <a:rPr lang="en-US" altLang="ko-KR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,</a:t>
            </a:r>
            <a:r>
              <a:rPr lang="ko-KR" altLang="en-US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3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차 프로젝트를 진행하면서 전에 이해하지 못했던 </a:t>
            </a:r>
            <a:endParaRPr lang="en-US" altLang="ko-KR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lnSpc>
                <a:spcPct val="200000"/>
              </a:lnSpc>
            </a:pPr>
            <a:r>
              <a:rPr lang="en-US" altLang="ko-KR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controller, </a:t>
            </a:r>
            <a:r>
              <a:rPr lang="en-US" altLang="ko-KR" dirty="0" err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dao</a:t>
            </a:r>
            <a:r>
              <a:rPr lang="en-US" altLang="ko-KR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en-US" altLang="ko-KR" dirty="0" err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dto</a:t>
            </a:r>
            <a:r>
              <a:rPr lang="en-US" altLang="ko-KR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, service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의 관계와</a:t>
            </a:r>
          </a:p>
          <a:p>
            <a:pPr>
              <a:lnSpc>
                <a:spcPct val="200000"/>
              </a:lnSpc>
            </a:pPr>
            <a:r>
              <a:rPr lang="en-US" altLang="ko-KR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sql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로 데이터를 </a:t>
            </a:r>
            <a:r>
              <a:rPr lang="ko-KR" altLang="en-US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가져오는 법 등을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공부해서 실력향상에 도움이 되었습니다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02C7CF9-6B03-45BE-9C36-81108748B204}"/>
              </a:ext>
            </a:extLst>
          </p:cNvPr>
          <p:cNvSpPr txBox="1"/>
          <p:nvPr/>
        </p:nvSpPr>
        <p:spPr>
          <a:xfrm>
            <a:off x="2243434" y="188640"/>
            <a:ext cx="1210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후기</a:t>
            </a:r>
            <a:endParaRPr lang="ko-KR" altLang="en-US" sz="4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02798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>
            <a:off x="-1620688" y="-1082996"/>
            <a:ext cx="3585241" cy="3096344"/>
            <a:chOff x="-1620688" y="-1082996"/>
            <a:chExt cx="3585241" cy="3096344"/>
          </a:xfrm>
        </p:grpSpPr>
        <p:sp>
          <p:nvSpPr>
            <p:cNvPr id="5" name="타원 4"/>
            <p:cNvSpPr/>
            <p:nvPr/>
          </p:nvSpPr>
          <p:spPr>
            <a:xfrm>
              <a:off x="-1332656" y="-897916"/>
              <a:ext cx="3168352" cy="2736304"/>
            </a:xfrm>
            <a:prstGeom prst="ellipse">
              <a:avLst/>
            </a:prstGeom>
            <a:solidFill>
              <a:srgbClr val="815C37"/>
            </a:solidFill>
            <a:ln>
              <a:solidFill>
                <a:srgbClr val="815C3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타원 5"/>
            <p:cNvSpPr/>
            <p:nvPr/>
          </p:nvSpPr>
          <p:spPr>
            <a:xfrm>
              <a:off x="-1620688" y="-1082996"/>
              <a:ext cx="3585241" cy="3096344"/>
            </a:xfrm>
            <a:prstGeom prst="ellipse">
              <a:avLst/>
            </a:prstGeom>
            <a:noFill/>
            <a:ln>
              <a:solidFill>
                <a:srgbClr val="815C3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51520" y="482936"/>
              <a:ext cx="9541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박신영</a:t>
              </a:r>
              <a:endPara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sp>
        <p:nvSpPr>
          <p:cNvPr id="12" name="모서리가 둥근 직사각형 11"/>
          <p:cNvSpPr/>
          <p:nvPr/>
        </p:nvSpPr>
        <p:spPr>
          <a:xfrm>
            <a:off x="107504" y="116632"/>
            <a:ext cx="8928992" cy="6624736"/>
          </a:xfrm>
          <a:prstGeom prst="roundRect">
            <a:avLst>
              <a:gd name="adj" fmla="val 5548"/>
            </a:avLst>
          </a:prstGeom>
          <a:noFill/>
          <a:ln>
            <a:solidFill>
              <a:srgbClr val="815C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2C7CF9-6B03-45BE-9C36-81108748B204}"/>
              </a:ext>
            </a:extLst>
          </p:cNvPr>
          <p:cNvSpPr txBox="1"/>
          <p:nvPr/>
        </p:nvSpPr>
        <p:spPr>
          <a:xfrm>
            <a:off x="251520" y="2060848"/>
            <a:ext cx="8585242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&lt;</a:t>
            </a:r>
            <a:r>
              <a:rPr lang="ko-KR" altLang="en-US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다양한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오류를 마주하며 성장한 </a:t>
            </a:r>
            <a:r>
              <a:rPr lang="ko-KR" altLang="en-US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의미 있는 경험</a:t>
            </a:r>
            <a:r>
              <a:rPr lang="en-US" altLang="ko-KR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&gt;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lnSpc>
                <a:spcPct val="150000"/>
              </a:lnSpc>
            </a:pP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작성한 코드가 생각한대로 기능 구현이 될 때 성취감을 느끼며 </a:t>
            </a:r>
            <a:endParaRPr lang="en-US" altLang="ko-KR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즐겁게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프로젝트를 진행할 수 있었습니다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.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때로는 계속해서 나오는 오류로 </a:t>
            </a:r>
            <a:endParaRPr lang="en-US" altLang="ko-KR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힘들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때도 있었지만 오류를 해결하면서 오는 또다른 </a:t>
            </a:r>
            <a:r>
              <a:rPr lang="ko-KR" altLang="en-US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성취감이</a:t>
            </a:r>
            <a:r>
              <a:rPr lang="en-US" altLang="ko-KR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,</a:t>
            </a:r>
            <a:r>
              <a:rPr lang="ko-KR" altLang="en-US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endParaRPr lang="en-US" altLang="ko-KR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다시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즐겁게 코드를 작성하는데 원동력이 되고 개발자로서 더욱 성장한 것을 </a:t>
            </a:r>
            <a:endParaRPr lang="en-US" altLang="ko-KR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체감할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수 있었습니다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.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02C7CF9-6B03-45BE-9C36-81108748B204}"/>
              </a:ext>
            </a:extLst>
          </p:cNvPr>
          <p:cNvSpPr txBox="1"/>
          <p:nvPr/>
        </p:nvSpPr>
        <p:spPr>
          <a:xfrm>
            <a:off x="2243434" y="188640"/>
            <a:ext cx="1210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후기</a:t>
            </a:r>
            <a:endParaRPr lang="ko-KR" altLang="en-US" sz="4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54933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>
            <a:off x="-1620688" y="-1082996"/>
            <a:ext cx="3585241" cy="3096344"/>
            <a:chOff x="-1620688" y="-1082996"/>
            <a:chExt cx="3585241" cy="3096344"/>
          </a:xfrm>
        </p:grpSpPr>
        <p:sp>
          <p:nvSpPr>
            <p:cNvPr id="5" name="타원 4"/>
            <p:cNvSpPr/>
            <p:nvPr/>
          </p:nvSpPr>
          <p:spPr>
            <a:xfrm>
              <a:off x="-1332656" y="-897916"/>
              <a:ext cx="3168352" cy="2736304"/>
            </a:xfrm>
            <a:prstGeom prst="ellipse">
              <a:avLst/>
            </a:prstGeom>
            <a:solidFill>
              <a:srgbClr val="815C37"/>
            </a:solidFill>
            <a:ln>
              <a:solidFill>
                <a:srgbClr val="815C3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타원 5"/>
            <p:cNvSpPr/>
            <p:nvPr/>
          </p:nvSpPr>
          <p:spPr>
            <a:xfrm>
              <a:off x="-1620688" y="-1082996"/>
              <a:ext cx="3585241" cy="3096344"/>
            </a:xfrm>
            <a:prstGeom prst="ellipse">
              <a:avLst/>
            </a:prstGeom>
            <a:noFill/>
            <a:ln>
              <a:solidFill>
                <a:srgbClr val="815C3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51520" y="482936"/>
              <a:ext cx="9541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윤여준</a:t>
              </a:r>
              <a:endPara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sp>
        <p:nvSpPr>
          <p:cNvPr id="12" name="모서리가 둥근 직사각형 11"/>
          <p:cNvSpPr/>
          <p:nvPr/>
        </p:nvSpPr>
        <p:spPr>
          <a:xfrm>
            <a:off x="107504" y="116632"/>
            <a:ext cx="8928992" cy="6624736"/>
          </a:xfrm>
          <a:prstGeom prst="roundRect">
            <a:avLst>
              <a:gd name="adj" fmla="val 5548"/>
            </a:avLst>
          </a:prstGeom>
          <a:noFill/>
          <a:ln>
            <a:solidFill>
              <a:srgbClr val="815C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2C7CF9-6B03-45BE-9C36-81108748B204}"/>
              </a:ext>
            </a:extLst>
          </p:cNvPr>
          <p:cNvSpPr txBox="1"/>
          <p:nvPr/>
        </p:nvSpPr>
        <p:spPr>
          <a:xfrm>
            <a:off x="251520" y="2060848"/>
            <a:ext cx="8585242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벽에 부딪혀 시간을 헛되이 쓸 일들이 팀원들의 도움과 응원으로</a:t>
            </a:r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좀 더 빠른 성장의 밑거름이 되었고</a:t>
            </a:r>
            <a:r>
              <a:rPr lang="en-US" altLang="ko-KR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팀장으로 팀원들의 프로젝트 진행과정을 취합하고 지켜보면서</a:t>
            </a:r>
            <a:r>
              <a:rPr lang="en-US" altLang="ko-KR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ko-KR" altLang="en-US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혼자였다면 </a:t>
            </a:r>
            <a:r>
              <a:rPr lang="ko-KR" altLang="en-US" dirty="0" err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우물안의</a:t>
            </a:r>
            <a:r>
              <a:rPr lang="ko-KR" altLang="en-US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개구리가 되었을 생각들이 이번 팀프로젝트를 통해 </a:t>
            </a:r>
            <a:endParaRPr lang="en-US" altLang="ko-KR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사고와 행동의 틀을 깰 수 있는 계기가 되었습니다</a:t>
            </a:r>
            <a:r>
              <a:rPr lang="en-US" altLang="ko-KR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02C7CF9-6B03-45BE-9C36-81108748B204}"/>
              </a:ext>
            </a:extLst>
          </p:cNvPr>
          <p:cNvSpPr txBox="1"/>
          <p:nvPr/>
        </p:nvSpPr>
        <p:spPr>
          <a:xfrm>
            <a:off x="2243434" y="188640"/>
            <a:ext cx="1210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후기</a:t>
            </a:r>
            <a:endParaRPr lang="ko-KR" altLang="en-US" sz="4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30289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DDB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09A801DE-0991-425B-A7EE-90242C83A9D4}"/>
              </a:ext>
            </a:extLst>
          </p:cNvPr>
          <p:cNvGrpSpPr/>
          <p:nvPr/>
        </p:nvGrpSpPr>
        <p:grpSpPr>
          <a:xfrm>
            <a:off x="-1620688" y="-1082997"/>
            <a:ext cx="3951716" cy="3412845"/>
            <a:chOff x="-1620688" y="-1082996"/>
            <a:chExt cx="3585241" cy="3096344"/>
          </a:xfrm>
        </p:grpSpPr>
        <p:sp>
          <p:nvSpPr>
            <p:cNvPr id="5" name="타원 4"/>
            <p:cNvSpPr/>
            <p:nvPr/>
          </p:nvSpPr>
          <p:spPr>
            <a:xfrm>
              <a:off x="-1332656" y="-897916"/>
              <a:ext cx="3168352" cy="2736304"/>
            </a:xfrm>
            <a:prstGeom prst="ellipse">
              <a:avLst/>
            </a:prstGeom>
            <a:solidFill>
              <a:srgbClr val="815C37"/>
            </a:solidFill>
            <a:ln>
              <a:solidFill>
                <a:srgbClr val="815C3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타원 5"/>
            <p:cNvSpPr/>
            <p:nvPr/>
          </p:nvSpPr>
          <p:spPr>
            <a:xfrm>
              <a:off x="-1620688" y="-1082996"/>
              <a:ext cx="3585241" cy="3096344"/>
            </a:xfrm>
            <a:prstGeom prst="ellipse">
              <a:avLst/>
            </a:prstGeom>
            <a:noFill/>
            <a:ln>
              <a:solidFill>
                <a:srgbClr val="815C3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07504" y="724634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스토리보드</a:t>
            </a:r>
          </a:p>
        </p:txBody>
      </p:sp>
      <p:sp>
        <p:nvSpPr>
          <p:cNvPr id="12" name="모서리가 둥근 직사각형 11"/>
          <p:cNvSpPr/>
          <p:nvPr/>
        </p:nvSpPr>
        <p:spPr>
          <a:xfrm>
            <a:off x="107504" y="116632"/>
            <a:ext cx="8928992" cy="6624736"/>
          </a:xfrm>
          <a:prstGeom prst="roundRect">
            <a:avLst>
              <a:gd name="adj" fmla="val 5548"/>
            </a:avLst>
          </a:prstGeom>
          <a:noFill/>
          <a:ln>
            <a:solidFill>
              <a:srgbClr val="815C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2096" y="404664"/>
            <a:ext cx="6812985" cy="5626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928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>
            <a:off x="-1620688" y="-1082996"/>
            <a:ext cx="3585241" cy="3096344"/>
            <a:chOff x="-1620688" y="-1082996"/>
            <a:chExt cx="3585241" cy="3096344"/>
          </a:xfrm>
        </p:grpSpPr>
        <p:sp>
          <p:nvSpPr>
            <p:cNvPr id="5" name="타원 4"/>
            <p:cNvSpPr/>
            <p:nvPr/>
          </p:nvSpPr>
          <p:spPr>
            <a:xfrm>
              <a:off x="-1332656" y="-897916"/>
              <a:ext cx="3168352" cy="2736304"/>
            </a:xfrm>
            <a:prstGeom prst="ellipse">
              <a:avLst/>
            </a:prstGeom>
            <a:solidFill>
              <a:srgbClr val="815C37"/>
            </a:solidFill>
            <a:ln>
              <a:solidFill>
                <a:srgbClr val="815C3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타원 5"/>
            <p:cNvSpPr/>
            <p:nvPr/>
          </p:nvSpPr>
          <p:spPr>
            <a:xfrm>
              <a:off x="-1620688" y="-1082996"/>
              <a:ext cx="3585241" cy="3096344"/>
            </a:xfrm>
            <a:prstGeom prst="ellipse">
              <a:avLst/>
            </a:prstGeom>
            <a:noFill/>
            <a:ln>
              <a:solidFill>
                <a:srgbClr val="815C3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51520" y="482936"/>
              <a:ext cx="9541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이인혜</a:t>
              </a:r>
              <a:endPara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sp>
        <p:nvSpPr>
          <p:cNvPr id="12" name="모서리가 둥근 직사각형 11"/>
          <p:cNvSpPr/>
          <p:nvPr/>
        </p:nvSpPr>
        <p:spPr>
          <a:xfrm>
            <a:off x="107504" y="116632"/>
            <a:ext cx="8928992" cy="6624736"/>
          </a:xfrm>
          <a:prstGeom prst="roundRect">
            <a:avLst>
              <a:gd name="adj" fmla="val 5548"/>
            </a:avLst>
          </a:prstGeom>
          <a:noFill/>
          <a:ln>
            <a:solidFill>
              <a:srgbClr val="815C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2C7CF9-6B03-45BE-9C36-81108748B204}"/>
              </a:ext>
            </a:extLst>
          </p:cNvPr>
          <p:cNvSpPr txBox="1"/>
          <p:nvPr/>
        </p:nvSpPr>
        <p:spPr>
          <a:xfrm>
            <a:off x="251520" y="2060848"/>
            <a:ext cx="8585242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프로젝트를 진행하면서 기능을 구현하는 과정이 막막하고 어려웠지만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팀원들과 선생님의 도움으로 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2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차 프로젝트까지 마무리 할 수 </a:t>
            </a:r>
            <a:r>
              <a:rPr lang="ko-KR" altLang="en-US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있었습니다</a:t>
            </a:r>
            <a:endParaRPr lang="en-US" altLang="ko-KR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lnSpc>
                <a:spcPct val="150000"/>
              </a:lnSpc>
            </a:pP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그 과정에서 스스로 부족한 것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더 학습이 필요한 부분들을 많이 깨닫게 되었고 </a:t>
            </a:r>
            <a:endParaRPr lang="en-US" altLang="ko-KR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반성도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하게 되었습니다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아직 구현하지 못한 기능과 더 보완해야 할 부분들은 </a:t>
            </a:r>
            <a:r>
              <a:rPr lang="ko-KR" altLang="en-US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남은 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3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차 프로젝트 </a:t>
            </a:r>
            <a:endParaRPr lang="en-US" altLang="ko-KR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기간 동안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완성하는 것을 목표로 열심히 해보겠습니다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02C7CF9-6B03-45BE-9C36-81108748B204}"/>
              </a:ext>
            </a:extLst>
          </p:cNvPr>
          <p:cNvSpPr txBox="1"/>
          <p:nvPr/>
        </p:nvSpPr>
        <p:spPr>
          <a:xfrm>
            <a:off x="2243434" y="188640"/>
            <a:ext cx="1210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후기</a:t>
            </a:r>
            <a:endParaRPr lang="ko-KR" altLang="en-US" sz="4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58397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558021" y="3177475"/>
            <a:ext cx="476887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b="1" dirty="0">
                <a:solidFill>
                  <a:srgbClr val="815C37"/>
                </a:solidFill>
                <a:latin typeface="-윤고딕330" pitchFamily="18" charset="-127"/>
                <a:ea typeface="-윤고딕330" pitchFamily="18" charset="-127"/>
              </a:rPr>
              <a:t>T</a:t>
            </a:r>
            <a:r>
              <a:rPr lang="en-US" altLang="ko-KR" sz="7200" dirty="0">
                <a:solidFill>
                  <a:srgbClr val="815C37"/>
                </a:solidFill>
                <a:latin typeface="-윤고딕330" pitchFamily="18" charset="-127"/>
                <a:ea typeface="-윤고딕330" pitchFamily="18" charset="-127"/>
              </a:rPr>
              <a:t>hank you</a:t>
            </a:r>
            <a:endParaRPr lang="ko-KR" altLang="en-US" sz="7200" dirty="0">
              <a:solidFill>
                <a:srgbClr val="815C37"/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107504" y="116632"/>
            <a:ext cx="8928992" cy="6624736"/>
          </a:xfrm>
          <a:prstGeom prst="roundRect">
            <a:avLst>
              <a:gd name="adj" fmla="val 5548"/>
            </a:avLst>
          </a:prstGeom>
          <a:noFill/>
          <a:ln>
            <a:solidFill>
              <a:srgbClr val="815C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0213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DDB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09A801DE-0991-425B-A7EE-90242C83A9D4}"/>
              </a:ext>
            </a:extLst>
          </p:cNvPr>
          <p:cNvGrpSpPr/>
          <p:nvPr/>
        </p:nvGrpSpPr>
        <p:grpSpPr>
          <a:xfrm>
            <a:off x="-1620688" y="-1082997"/>
            <a:ext cx="3951716" cy="3412845"/>
            <a:chOff x="-1620688" y="-1082996"/>
            <a:chExt cx="3585241" cy="3096344"/>
          </a:xfrm>
        </p:grpSpPr>
        <p:sp>
          <p:nvSpPr>
            <p:cNvPr id="5" name="타원 4"/>
            <p:cNvSpPr/>
            <p:nvPr/>
          </p:nvSpPr>
          <p:spPr>
            <a:xfrm>
              <a:off x="-1332656" y="-897916"/>
              <a:ext cx="3168352" cy="2736304"/>
            </a:xfrm>
            <a:prstGeom prst="ellipse">
              <a:avLst/>
            </a:prstGeom>
            <a:solidFill>
              <a:srgbClr val="815C37"/>
            </a:solidFill>
            <a:ln>
              <a:solidFill>
                <a:srgbClr val="815C3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타원 5"/>
            <p:cNvSpPr/>
            <p:nvPr/>
          </p:nvSpPr>
          <p:spPr>
            <a:xfrm>
              <a:off x="-1620688" y="-1082996"/>
              <a:ext cx="3585241" cy="3096344"/>
            </a:xfrm>
            <a:prstGeom prst="ellipse">
              <a:avLst/>
            </a:prstGeom>
            <a:noFill/>
            <a:ln>
              <a:solidFill>
                <a:srgbClr val="815C3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모서리가 둥근 직사각형 11"/>
          <p:cNvSpPr/>
          <p:nvPr/>
        </p:nvSpPr>
        <p:spPr>
          <a:xfrm>
            <a:off x="107504" y="116632"/>
            <a:ext cx="8928992" cy="6624736"/>
          </a:xfrm>
          <a:prstGeom prst="roundRect">
            <a:avLst>
              <a:gd name="adj" fmla="val 5548"/>
            </a:avLst>
          </a:prstGeom>
          <a:noFill/>
          <a:ln>
            <a:solidFill>
              <a:srgbClr val="815C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0601" y="188640"/>
            <a:ext cx="6148455" cy="619268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07504" y="724634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스토리보드</a:t>
            </a:r>
          </a:p>
        </p:txBody>
      </p:sp>
    </p:spTree>
    <p:extLst>
      <p:ext uri="{BB962C8B-B14F-4D97-AF65-F5344CB8AC3E}">
        <p14:creationId xmlns:p14="http://schemas.microsoft.com/office/powerpoint/2010/main" val="298778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DDB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09A801DE-0991-425B-A7EE-90242C83A9D4}"/>
              </a:ext>
            </a:extLst>
          </p:cNvPr>
          <p:cNvGrpSpPr/>
          <p:nvPr/>
        </p:nvGrpSpPr>
        <p:grpSpPr>
          <a:xfrm>
            <a:off x="-1620688" y="-1082997"/>
            <a:ext cx="3951716" cy="3412845"/>
            <a:chOff x="-1620688" y="-1082996"/>
            <a:chExt cx="3585241" cy="3096344"/>
          </a:xfrm>
        </p:grpSpPr>
        <p:sp>
          <p:nvSpPr>
            <p:cNvPr id="5" name="타원 4"/>
            <p:cNvSpPr/>
            <p:nvPr/>
          </p:nvSpPr>
          <p:spPr>
            <a:xfrm>
              <a:off x="-1332656" y="-897916"/>
              <a:ext cx="3168352" cy="2736304"/>
            </a:xfrm>
            <a:prstGeom prst="ellipse">
              <a:avLst/>
            </a:prstGeom>
            <a:solidFill>
              <a:srgbClr val="815C37"/>
            </a:solidFill>
            <a:ln>
              <a:solidFill>
                <a:srgbClr val="815C3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타원 5"/>
            <p:cNvSpPr/>
            <p:nvPr/>
          </p:nvSpPr>
          <p:spPr>
            <a:xfrm>
              <a:off x="-1620688" y="-1082996"/>
              <a:ext cx="3585241" cy="3096344"/>
            </a:xfrm>
            <a:prstGeom prst="ellipse">
              <a:avLst/>
            </a:prstGeom>
            <a:noFill/>
            <a:ln>
              <a:solidFill>
                <a:srgbClr val="815C3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모서리가 둥근 직사각형 11"/>
          <p:cNvSpPr/>
          <p:nvPr/>
        </p:nvSpPr>
        <p:spPr>
          <a:xfrm>
            <a:off x="107504" y="116632"/>
            <a:ext cx="8928992" cy="6624736"/>
          </a:xfrm>
          <a:prstGeom prst="roundRect">
            <a:avLst>
              <a:gd name="adj" fmla="val 5548"/>
            </a:avLst>
          </a:prstGeom>
          <a:noFill/>
          <a:ln>
            <a:solidFill>
              <a:srgbClr val="815C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0713" y="156820"/>
            <a:ext cx="4467581" cy="655878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7504" y="724634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스토리보드</a:t>
            </a:r>
          </a:p>
        </p:txBody>
      </p:sp>
    </p:spTree>
    <p:extLst>
      <p:ext uri="{BB962C8B-B14F-4D97-AF65-F5344CB8AC3E}">
        <p14:creationId xmlns:p14="http://schemas.microsoft.com/office/powerpoint/2010/main" val="1197102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DDB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09A801DE-0991-425B-A7EE-90242C83A9D4}"/>
              </a:ext>
            </a:extLst>
          </p:cNvPr>
          <p:cNvGrpSpPr/>
          <p:nvPr/>
        </p:nvGrpSpPr>
        <p:grpSpPr>
          <a:xfrm>
            <a:off x="-1620688" y="-1082997"/>
            <a:ext cx="3951716" cy="3412845"/>
            <a:chOff x="-1620688" y="-1082996"/>
            <a:chExt cx="3585241" cy="3096344"/>
          </a:xfrm>
        </p:grpSpPr>
        <p:sp>
          <p:nvSpPr>
            <p:cNvPr id="5" name="타원 4"/>
            <p:cNvSpPr/>
            <p:nvPr/>
          </p:nvSpPr>
          <p:spPr>
            <a:xfrm>
              <a:off x="-1332656" y="-897916"/>
              <a:ext cx="3168352" cy="2736304"/>
            </a:xfrm>
            <a:prstGeom prst="ellipse">
              <a:avLst/>
            </a:prstGeom>
            <a:solidFill>
              <a:srgbClr val="815C37"/>
            </a:solidFill>
            <a:ln>
              <a:solidFill>
                <a:srgbClr val="815C3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타원 5"/>
            <p:cNvSpPr/>
            <p:nvPr/>
          </p:nvSpPr>
          <p:spPr>
            <a:xfrm>
              <a:off x="-1620688" y="-1082996"/>
              <a:ext cx="3585241" cy="3096344"/>
            </a:xfrm>
            <a:prstGeom prst="ellipse">
              <a:avLst/>
            </a:prstGeom>
            <a:noFill/>
            <a:ln>
              <a:solidFill>
                <a:srgbClr val="815C3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49066" y="724634"/>
            <a:ext cx="7729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UML</a:t>
            </a:r>
            <a:endParaRPr lang="ko-KR" altLang="en-US" sz="2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107504" y="116632"/>
            <a:ext cx="8928992" cy="6624736"/>
          </a:xfrm>
          <a:prstGeom prst="roundRect">
            <a:avLst>
              <a:gd name="adj" fmla="val 5548"/>
            </a:avLst>
          </a:prstGeom>
          <a:noFill/>
          <a:ln>
            <a:solidFill>
              <a:srgbClr val="815C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6474" y="188640"/>
            <a:ext cx="5826780" cy="6408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383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768</TotalTime>
  <Words>575</Words>
  <Application>Microsoft Office PowerPoint</Application>
  <PresentationFormat>화면 슬라이드 쇼(4:3)</PresentationFormat>
  <Paragraphs>217</Paragraphs>
  <Slides>61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61</vt:i4>
      </vt:variant>
    </vt:vector>
  </HeadingPairs>
  <TitlesOfParts>
    <vt:vector size="66" baseType="lpstr">
      <vt:lpstr>HY견고딕</vt:lpstr>
      <vt:lpstr>맑은 고딕</vt:lpstr>
      <vt:lpstr>-윤고딕330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Xnote</dc:creator>
  <cp:lastModifiedBy>User</cp:lastModifiedBy>
  <cp:revision>198</cp:revision>
  <dcterms:created xsi:type="dcterms:W3CDTF">2011-05-30T18:13:54Z</dcterms:created>
  <dcterms:modified xsi:type="dcterms:W3CDTF">2023-11-26T08:27:02Z</dcterms:modified>
</cp:coreProperties>
</file>